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56" r:id="rId4"/>
    <p:sldId id="258" r:id="rId5"/>
    <p:sldId id="259" r:id="rId6"/>
    <p:sldId id="265" r:id="rId7"/>
    <p:sldId id="264" r:id="rId8"/>
    <p:sldId id="260" r:id="rId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7927"/>
    <a:srgbClr val="ACE93F"/>
    <a:srgbClr val="C4EF73"/>
    <a:srgbClr val="389B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304" y="2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33519E-1C83-41E8-BCF4-DFFF52B39F1F}" type="datetimeFigureOut">
              <a:rPr lang="en-US" smtClean="0"/>
              <a:pPr/>
              <a:t>6/16/16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15FF22-DA99-418D-9A77-C03FD2FE409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33519E-1C83-41E8-BCF4-DFFF52B39F1F}" type="datetimeFigureOut">
              <a:rPr lang="en-US" smtClean="0"/>
              <a:pPr/>
              <a:t>6/16/16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15FF22-DA99-418D-9A77-C03FD2FE409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33519E-1C83-41E8-BCF4-DFFF52B39F1F}" type="datetimeFigureOut">
              <a:rPr lang="en-US" smtClean="0"/>
              <a:pPr/>
              <a:t>6/16/16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15FF22-DA99-418D-9A77-C03FD2FE409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33519E-1C83-41E8-BCF4-DFFF52B39F1F}" type="datetimeFigureOut">
              <a:rPr lang="en-US" smtClean="0"/>
              <a:pPr/>
              <a:t>6/16/16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15FF22-DA99-418D-9A77-C03FD2FE409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33519E-1C83-41E8-BCF4-DFFF52B39F1F}" type="datetimeFigureOut">
              <a:rPr lang="en-US" smtClean="0"/>
              <a:pPr/>
              <a:t>6/16/16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15FF22-DA99-418D-9A77-C03FD2FE409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33519E-1C83-41E8-BCF4-DFFF52B39F1F}" type="datetimeFigureOut">
              <a:rPr lang="en-US" smtClean="0"/>
              <a:pPr/>
              <a:t>6/16/16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15FF22-DA99-418D-9A77-C03FD2FE409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33519E-1C83-41E8-BCF4-DFFF52B39F1F}" type="datetimeFigureOut">
              <a:rPr lang="en-US" smtClean="0"/>
              <a:pPr/>
              <a:t>6/16/16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315FF22-DA99-418D-9A77-C03FD2FE409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33519E-1C83-41E8-BCF4-DFFF52B39F1F}" type="datetimeFigureOut">
              <a:rPr lang="en-US" smtClean="0"/>
              <a:pPr/>
              <a:t>6/16/16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315FF22-DA99-418D-9A77-C03FD2FE409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33519E-1C83-41E8-BCF4-DFFF52B39F1F}" type="datetimeFigureOut">
              <a:rPr lang="en-US" smtClean="0"/>
              <a:pPr/>
              <a:t>6/16/16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315FF22-DA99-418D-9A77-C03FD2FE409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33519E-1C83-41E8-BCF4-DFFF52B39F1F}" type="datetimeFigureOut">
              <a:rPr lang="en-US" smtClean="0"/>
              <a:pPr/>
              <a:t>6/16/16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15FF22-DA99-418D-9A77-C03FD2FE409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33519E-1C83-41E8-BCF4-DFFF52B39F1F}" type="datetimeFigureOut">
              <a:rPr lang="en-US" smtClean="0"/>
              <a:pPr/>
              <a:t>6/16/16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15FF22-DA99-418D-9A77-C03FD2FE409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33519E-1C83-41E8-BCF4-DFFF52B39F1F}" type="datetimeFigureOut">
              <a:rPr lang="en-US" smtClean="0"/>
              <a:pPr/>
              <a:t>6/16/16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15FF22-DA99-418D-9A77-C03FD2FE409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Carpool Maps and Guidelines</a:t>
            </a:r>
            <a:endParaRPr lang="en-US" sz="2800" dirty="0"/>
          </a:p>
        </p:txBody>
      </p:sp>
      <p:sp>
        <p:nvSpPr>
          <p:cNvPr id="3" name="Content Placeholder 2"/>
          <p:cNvSpPr>
            <a:spLocks noGrp="1"/>
          </p:cNvSpPr>
          <p:nvPr>
            <p:ph idx="1"/>
          </p:nvPr>
        </p:nvSpPr>
        <p:spPr>
          <a:xfrm>
            <a:off x="228600" y="1371600"/>
            <a:ext cx="8763000" cy="5105400"/>
          </a:xfrm>
        </p:spPr>
        <p:txBody>
          <a:bodyPr>
            <a:normAutofit fontScale="92500"/>
          </a:bodyPr>
          <a:lstStyle/>
          <a:p>
            <a:pPr marL="0" indent="0">
              <a:buNone/>
            </a:pPr>
            <a:r>
              <a:rPr lang="en-US" sz="1600" b="1" dirty="0" smtClean="0"/>
              <a:t>For the safety and well being of our students, faculty, and surrounding community please read and follow the carpool rules carefully.  </a:t>
            </a:r>
            <a:endParaRPr lang="en-US" sz="1600" b="1" dirty="0"/>
          </a:p>
          <a:p>
            <a:pPr>
              <a:buNone/>
            </a:pPr>
            <a:endParaRPr lang="en-US" sz="1600" b="1" dirty="0" smtClean="0"/>
          </a:p>
          <a:p>
            <a:pPr>
              <a:buNone/>
            </a:pPr>
            <a:r>
              <a:rPr lang="en-US" sz="1600" b="1" dirty="0" smtClean="0"/>
              <a:t>PLEASE……</a:t>
            </a:r>
          </a:p>
          <a:p>
            <a:pPr>
              <a:buNone/>
            </a:pPr>
            <a:endParaRPr lang="en-US" sz="900" dirty="0"/>
          </a:p>
          <a:p>
            <a:r>
              <a:rPr lang="en-US" sz="1200" dirty="0" smtClean="0"/>
              <a:t>Obey all traffic and speed limit signs. </a:t>
            </a:r>
            <a:r>
              <a:rPr lang="en-US" sz="1200" dirty="0"/>
              <a:t> </a:t>
            </a:r>
            <a:r>
              <a:rPr lang="en-US" sz="1200" dirty="0" smtClean="0"/>
              <a:t>The school is surrounded by a residential neighborhood and keeping all parties safe is paramount. </a:t>
            </a:r>
          </a:p>
          <a:p>
            <a:r>
              <a:rPr lang="en-US" sz="1200" dirty="0" smtClean="0"/>
              <a:t>NO CELL PHONES IN CARPOOL LINE (hang up the phone and stay alert). </a:t>
            </a:r>
          </a:p>
          <a:p>
            <a:r>
              <a:rPr lang="en-US" sz="1200" dirty="0" smtClean="0"/>
              <a:t>Obey all faculty instruction and direction. On occasion the carpool flow may change so it is very important to pay attention to the faculty directing carpool. </a:t>
            </a:r>
          </a:p>
          <a:p>
            <a:r>
              <a:rPr lang="en-US" sz="1200" dirty="0" smtClean="0"/>
              <a:t>Please remain in  your vehicle.</a:t>
            </a:r>
          </a:p>
          <a:p>
            <a:pPr>
              <a:buNone/>
            </a:pPr>
            <a:endParaRPr lang="en-US" sz="1200" dirty="0" smtClean="0"/>
          </a:p>
          <a:p>
            <a:pPr>
              <a:buNone/>
            </a:pPr>
            <a:r>
              <a:rPr lang="en-US" sz="1200" b="1" dirty="0" smtClean="0"/>
              <a:t>Morning drop off:</a:t>
            </a:r>
            <a:r>
              <a:rPr lang="en-US" sz="1200" dirty="0" smtClean="0"/>
              <a:t> In the mornings, all cars are to drive onto the back parking lot from the Woodmont Rd. entrance. Parents are to pull all</a:t>
            </a:r>
          </a:p>
          <a:p>
            <a:pPr>
              <a:buNone/>
            </a:pPr>
            <a:r>
              <a:rPr lang="en-US" sz="1200" dirty="0" smtClean="0"/>
              <a:t>the way down to the lower church parking lot. Students are to exit their cars and go to their class line. Parents pulling off the playground are to exit by</a:t>
            </a:r>
          </a:p>
          <a:p>
            <a:pPr>
              <a:buNone/>
            </a:pPr>
            <a:r>
              <a:rPr lang="en-US" sz="1200" dirty="0" smtClean="0"/>
              <a:t>the front of St. Edward the Confessor Church. In the morning, all cars are to maintain a single file line. All pre-school and kindergarten children will be</a:t>
            </a:r>
          </a:p>
          <a:p>
            <a:pPr>
              <a:buNone/>
            </a:pPr>
            <a:r>
              <a:rPr lang="en-US" sz="1200" dirty="0" smtClean="0"/>
              <a:t>escorted into the building by safety patrols. All other students, weather permitting, will remain outside until the 8:15 bell. On inclement weather days,</a:t>
            </a:r>
          </a:p>
          <a:p>
            <a:pPr>
              <a:buNone/>
            </a:pPr>
            <a:r>
              <a:rPr lang="en-US" sz="1200" dirty="0" smtClean="0"/>
              <a:t>parents are to pull up to the back of the school main doors, and children in grades 1-8 go to the cafeteria. </a:t>
            </a:r>
            <a:br>
              <a:rPr lang="en-US" sz="1200" dirty="0" smtClean="0"/>
            </a:br>
            <a:endParaRPr lang="en-US" sz="1200" b="1" dirty="0" smtClean="0"/>
          </a:p>
          <a:p>
            <a:pPr>
              <a:buNone/>
            </a:pPr>
            <a:r>
              <a:rPr lang="en-US" sz="1200" b="1" dirty="0" smtClean="0"/>
              <a:t>Afternoon pick-up:</a:t>
            </a:r>
            <a:r>
              <a:rPr lang="en-US" sz="1200" dirty="0" smtClean="0"/>
              <a:t> The afternoon dismissal procedure begins at 2:55.   Bus riders in grades 1-3 will exit through the front</a:t>
            </a:r>
          </a:p>
          <a:p>
            <a:pPr>
              <a:buNone/>
            </a:pPr>
            <a:r>
              <a:rPr lang="en-US" sz="1200" dirty="0" smtClean="0"/>
              <a:t>door of FHH to board the buses. Students in grades 4-8 will exit through the main front door of the school to board buses. Single car riders will exit</a:t>
            </a:r>
          </a:p>
          <a:p>
            <a:pPr>
              <a:buNone/>
            </a:pPr>
            <a:r>
              <a:rPr lang="en-US" sz="1200" dirty="0" smtClean="0"/>
              <a:t>through the main rear doors of the school to be walked over to the lower parking lot by the church for dismissal. (Parents are asked to remain in their</a:t>
            </a:r>
          </a:p>
          <a:p>
            <a:pPr>
              <a:buNone/>
            </a:pPr>
            <a:r>
              <a:rPr lang="en-US" sz="1200" dirty="0" smtClean="0"/>
              <a:t>cars at all times.) Day Care students will go to the cafeteria for their afternoon snacks. Supervision for car riders is until 3:15 pm. If students are not</a:t>
            </a:r>
          </a:p>
          <a:p>
            <a:pPr>
              <a:buNone/>
            </a:pPr>
            <a:r>
              <a:rPr lang="en-US" sz="1200" dirty="0" smtClean="0"/>
              <a:t>picked up by then, and there is no emergency, students will be sent to Day Care, and parents will be charged an occasional rate. </a:t>
            </a:r>
          </a:p>
          <a:p>
            <a:pPr>
              <a:buNone/>
            </a:pPr>
            <a:endParaRPr lang="en-US" sz="1200" dirty="0"/>
          </a:p>
          <a:p>
            <a:pPr algn="ctr">
              <a:buNone/>
            </a:pPr>
            <a:r>
              <a:rPr lang="en-US" sz="1500" b="1" dirty="0" smtClean="0">
                <a:solidFill>
                  <a:srgbClr val="C00000"/>
                </a:solidFill>
              </a:rPr>
              <a:t>PLEASE BE KIND TO OUR SCHOOL NEIGHBORS AND DO NOT SPEED THROUGH THE NEIGHBORHOOD</a:t>
            </a:r>
            <a:endParaRPr lang="en-US" sz="1500" b="1" dirty="0">
              <a:solidFill>
                <a:srgbClr val="C00000"/>
              </a:solidFill>
            </a:endParaRPr>
          </a:p>
        </p:txBody>
      </p:sp>
      <p:pic>
        <p:nvPicPr>
          <p:cNvPr id="3074" name="Picture 2"/>
          <p:cNvPicPr>
            <a:picLocks noChangeAspect="1" noChangeArrowheads="1"/>
          </p:cNvPicPr>
          <p:nvPr/>
        </p:nvPicPr>
        <p:blipFill>
          <a:blip r:embed="rId2" cstate="print"/>
          <a:srcRect/>
          <a:stretch>
            <a:fillRect/>
          </a:stretch>
        </p:blipFill>
        <p:spPr bwMode="auto">
          <a:xfrm>
            <a:off x="304800" y="228600"/>
            <a:ext cx="1676400" cy="62166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Arrow Connector 8"/>
          <p:cNvCxnSpPr/>
          <p:nvPr/>
        </p:nvCxnSpPr>
        <p:spPr>
          <a:xfrm flipH="1">
            <a:off x="4724400" y="2133600"/>
            <a:ext cx="304800" cy="228600"/>
          </a:xfrm>
          <a:prstGeom prst="straightConnector1">
            <a:avLst/>
          </a:prstGeom>
          <a:ln w="53975">
            <a:solidFill>
              <a:srgbClr val="ACE93F"/>
            </a:solidFill>
            <a:tailEnd type="arrow"/>
          </a:ln>
        </p:spPr>
        <p:style>
          <a:lnRef idx="1">
            <a:schemeClr val="accent1"/>
          </a:lnRef>
          <a:fillRef idx="0">
            <a:schemeClr val="accent1"/>
          </a:fillRef>
          <a:effectRef idx="0">
            <a:schemeClr val="accent1"/>
          </a:effectRef>
          <a:fontRef idx="minor">
            <a:schemeClr val="tx1"/>
          </a:fontRef>
        </p:style>
      </p:cxnSp>
      <p:pic>
        <p:nvPicPr>
          <p:cNvPr id="30" name="Picture 29"/>
          <p:cNvPicPr/>
          <p:nvPr/>
        </p:nvPicPr>
        <p:blipFill rotWithShape="1">
          <a:blip r:embed="rId2">
            <a:extLst>
              <a:ext uri="{28A0092B-C50C-407E-A947-70E740481C1C}">
                <a14:useLocalDpi xmlns:a14="http://schemas.microsoft.com/office/drawing/2010/main" val="0"/>
              </a:ext>
            </a:extLst>
          </a:blip>
          <a:srcRect l="15612" t="20242" r="35650" b="1821"/>
          <a:stretch/>
        </p:blipFill>
        <p:spPr bwMode="auto">
          <a:xfrm>
            <a:off x="609600" y="1600200"/>
            <a:ext cx="5756275" cy="5070475"/>
          </a:xfrm>
          <a:prstGeom prst="rect">
            <a:avLst/>
          </a:prstGeom>
          <a:noFill/>
          <a:ln>
            <a:noFill/>
          </a:ln>
          <a:extLst>
            <a:ext uri="{53640926-AAD7-44d8-BBD7-CCE9431645EC}">
              <a14:shadowObscured xmlns:a14="http://schemas.microsoft.com/office/drawing/2010/main"/>
            </a:ext>
          </a:extLst>
        </p:spPr>
      </p:pic>
      <p:cxnSp>
        <p:nvCxnSpPr>
          <p:cNvPr id="13" name="Straight Arrow Connector 12"/>
          <p:cNvCxnSpPr/>
          <p:nvPr/>
        </p:nvCxnSpPr>
        <p:spPr>
          <a:xfrm>
            <a:off x="1828800" y="4953000"/>
            <a:ext cx="381000" cy="838200"/>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1143000" y="4953000"/>
            <a:ext cx="609600" cy="609600"/>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886200" y="2819400"/>
            <a:ext cx="762000" cy="838200"/>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4267200" y="4800600"/>
            <a:ext cx="152400" cy="1143000"/>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4038600" y="3581400"/>
            <a:ext cx="609601" cy="457200"/>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2209800" y="5791200"/>
            <a:ext cx="2209800" cy="152400"/>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3581400" y="3810000"/>
            <a:ext cx="342896" cy="387848"/>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flipH="1" flipV="1">
            <a:off x="3886200" y="4114800"/>
            <a:ext cx="381001" cy="685801"/>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sp>
        <p:nvSpPr>
          <p:cNvPr id="79" name="&quot;No&quot; Symbol 78"/>
          <p:cNvSpPr/>
          <p:nvPr/>
        </p:nvSpPr>
        <p:spPr>
          <a:xfrm>
            <a:off x="2971800" y="3429000"/>
            <a:ext cx="380999" cy="349745"/>
          </a:xfrm>
          <a:prstGeom prst="noSmoking">
            <a:avLst>
              <a:gd name="adj" fmla="val 7505"/>
            </a:avLst>
          </a:prstGeom>
          <a:solidFill>
            <a:srgbClr val="FF0000"/>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80" name="Straight Arrow Connector 79"/>
          <p:cNvCxnSpPr/>
          <p:nvPr/>
        </p:nvCxnSpPr>
        <p:spPr>
          <a:xfrm>
            <a:off x="3048000" y="3505200"/>
            <a:ext cx="304800" cy="22860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43" name="TextBox 1042"/>
          <p:cNvSpPr txBox="1"/>
          <p:nvPr/>
        </p:nvSpPr>
        <p:spPr>
          <a:xfrm rot="2340009">
            <a:off x="2488228" y="2356878"/>
            <a:ext cx="1464290" cy="307777"/>
          </a:xfrm>
          <a:prstGeom prst="rect">
            <a:avLst/>
          </a:prstGeom>
          <a:noFill/>
        </p:spPr>
        <p:txBody>
          <a:bodyPr wrap="square" rtlCol="0">
            <a:spAutoFit/>
          </a:bodyPr>
          <a:lstStyle/>
          <a:p>
            <a:r>
              <a:rPr lang="en-US" sz="1400" b="1" dirty="0" smtClean="0">
                <a:solidFill>
                  <a:schemeClr val="bg1"/>
                </a:solidFill>
              </a:rPr>
              <a:t>W Huguenot Rd</a:t>
            </a:r>
            <a:endParaRPr lang="en-US" sz="1400" b="1" dirty="0">
              <a:solidFill>
                <a:schemeClr val="bg1"/>
              </a:solidFill>
            </a:endParaRPr>
          </a:p>
        </p:txBody>
      </p:sp>
      <p:sp>
        <p:nvSpPr>
          <p:cNvPr id="5" name="Rectangle 4"/>
          <p:cNvSpPr/>
          <p:nvPr/>
        </p:nvSpPr>
        <p:spPr>
          <a:xfrm>
            <a:off x="304800" y="152400"/>
            <a:ext cx="8686800" cy="1231106"/>
          </a:xfrm>
          <a:prstGeom prst="rect">
            <a:avLst/>
          </a:prstGeom>
        </p:spPr>
        <p:txBody>
          <a:bodyPr wrap="square">
            <a:spAutoFit/>
          </a:bodyPr>
          <a:lstStyle/>
          <a:p>
            <a:pPr algn="ctr"/>
            <a:r>
              <a:rPr lang="en-US" b="1" dirty="0" smtClean="0"/>
              <a:t>Directions to Approach and Enter the School Campus from Huguenot Road </a:t>
            </a:r>
            <a:endParaRPr lang="en-US" b="1" dirty="0"/>
          </a:p>
          <a:p>
            <a:r>
              <a:rPr lang="en-US" sz="1400" dirty="0" smtClean="0"/>
              <a:t>Going North (coming from </a:t>
            </a:r>
            <a:r>
              <a:rPr lang="en-US" sz="1400" dirty="0" err="1" smtClean="0"/>
              <a:t>Robious</a:t>
            </a:r>
            <a:r>
              <a:rPr lang="en-US" sz="1400" dirty="0" smtClean="0"/>
              <a:t> Road) on Huguenot Road turn right onto Astoria Road, left onto </a:t>
            </a:r>
            <a:r>
              <a:rPr lang="en-US" sz="1400" dirty="0" err="1" smtClean="0"/>
              <a:t>Sydelle</a:t>
            </a:r>
            <a:r>
              <a:rPr lang="en-US" sz="1400" dirty="0" smtClean="0"/>
              <a:t> Drive, left onto </a:t>
            </a:r>
            <a:r>
              <a:rPr lang="en-US" sz="1400" dirty="0" err="1" smtClean="0"/>
              <a:t>Woodmont</a:t>
            </a:r>
            <a:r>
              <a:rPr lang="en-US" sz="1400" dirty="0" smtClean="0"/>
              <a:t> Drive and then right into the back parking lot of the school.  Going South (coming from Bon Air) on Huguenot Road, turn left onto </a:t>
            </a:r>
            <a:r>
              <a:rPr lang="en-US" sz="1400" dirty="0" err="1"/>
              <a:t>Dolfield</a:t>
            </a:r>
            <a:r>
              <a:rPr lang="en-US" sz="1400" dirty="0"/>
              <a:t> </a:t>
            </a:r>
            <a:r>
              <a:rPr lang="en-US" sz="1400" dirty="0" smtClean="0"/>
              <a:t>Road, right onto </a:t>
            </a:r>
            <a:r>
              <a:rPr lang="en-US" sz="1400" dirty="0"/>
              <a:t>Jason </a:t>
            </a:r>
            <a:r>
              <a:rPr lang="en-US" sz="1400" dirty="0" smtClean="0"/>
              <a:t>Road, right onto </a:t>
            </a:r>
            <a:r>
              <a:rPr lang="en-US" sz="1400" dirty="0" err="1" smtClean="0"/>
              <a:t>Woodmont</a:t>
            </a:r>
            <a:r>
              <a:rPr lang="en-US" sz="1400" dirty="0" smtClean="0"/>
              <a:t> Drive and then right into the back parking lot of the school.   This applies to drop-off and pick-up.</a:t>
            </a:r>
            <a:endParaRPr lang="en-US" sz="1400" dirty="0"/>
          </a:p>
        </p:txBody>
      </p:sp>
      <p:sp>
        <p:nvSpPr>
          <p:cNvPr id="6" name="Rectangle 5"/>
          <p:cNvSpPr/>
          <p:nvPr/>
        </p:nvSpPr>
        <p:spPr>
          <a:xfrm>
            <a:off x="7010400" y="1758904"/>
            <a:ext cx="1828800" cy="3231654"/>
          </a:xfrm>
          <a:prstGeom prst="rect">
            <a:avLst/>
          </a:prstGeom>
        </p:spPr>
        <p:txBody>
          <a:bodyPr wrap="square">
            <a:spAutoFit/>
          </a:bodyPr>
          <a:lstStyle/>
          <a:p>
            <a:r>
              <a:rPr lang="en-US" sz="1200" dirty="0"/>
              <a:t>Drop off begins </a:t>
            </a:r>
            <a:endParaRPr lang="en-US" sz="1200" dirty="0" smtClean="0"/>
          </a:p>
          <a:p>
            <a:r>
              <a:rPr lang="en-US" sz="1200" dirty="0" smtClean="0"/>
              <a:t>At 7:55 a.m</a:t>
            </a:r>
            <a:r>
              <a:rPr lang="en-US" sz="1200" dirty="0"/>
              <a:t>. </a:t>
            </a:r>
            <a:endParaRPr lang="en-US" sz="1200" dirty="0" smtClean="0"/>
          </a:p>
          <a:p>
            <a:endParaRPr lang="en-US" sz="1200" dirty="0" smtClean="0"/>
          </a:p>
          <a:p>
            <a:r>
              <a:rPr lang="en-US" sz="1200" dirty="0" smtClean="0"/>
              <a:t>Do not turn onto</a:t>
            </a:r>
          </a:p>
          <a:p>
            <a:r>
              <a:rPr lang="en-US" sz="1200" dirty="0" smtClean="0"/>
              <a:t>Woodmont Dr from</a:t>
            </a:r>
          </a:p>
          <a:p>
            <a:r>
              <a:rPr lang="en-US" sz="1200" dirty="0" smtClean="0"/>
              <a:t>Huguenot Rd. </a:t>
            </a:r>
          </a:p>
          <a:p>
            <a:endParaRPr lang="en-US" sz="1200" dirty="0"/>
          </a:p>
          <a:p>
            <a:r>
              <a:rPr lang="en-US" sz="1200" dirty="0"/>
              <a:t>No left turn </a:t>
            </a:r>
            <a:r>
              <a:rPr lang="en-US" sz="1200" dirty="0" smtClean="0"/>
              <a:t>into</a:t>
            </a:r>
          </a:p>
          <a:p>
            <a:r>
              <a:rPr lang="en-US" sz="1200" dirty="0" smtClean="0"/>
              <a:t>the </a:t>
            </a:r>
            <a:r>
              <a:rPr lang="en-US" sz="1200" dirty="0"/>
              <a:t>back </a:t>
            </a:r>
          </a:p>
          <a:p>
            <a:r>
              <a:rPr lang="en-US" sz="1200" dirty="0"/>
              <a:t>parking lot from </a:t>
            </a:r>
            <a:endParaRPr lang="en-US" sz="1200" dirty="0" smtClean="0"/>
          </a:p>
          <a:p>
            <a:r>
              <a:rPr lang="en-US" sz="1200" dirty="0" smtClean="0"/>
              <a:t>Woodmont Drive</a:t>
            </a:r>
          </a:p>
          <a:p>
            <a:r>
              <a:rPr lang="en-US" sz="1200" dirty="0" smtClean="0"/>
              <a:t>for </a:t>
            </a:r>
            <a:r>
              <a:rPr lang="en-US" sz="1200" dirty="0"/>
              <a:t>carpool. </a:t>
            </a:r>
            <a:endParaRPr lang="en-US" sz="1200" dirty="0" smtClean="0"/>
          </a:p>
          <a:p>
            <a:endParaRPr lang="en-US" sz="1200" dirty="0"/>
          </a:p>
          <a:p>
            <a:r>
              <a:rPr lang="en-US" sz="1200" dirty="0" smtClean="0"/>
              <a:t>Exit </a:t>
            </a:r>
            <a:r>
              <a:rPr lang="en-US" sz="1200" dirty="0"/>
              <a:t>by the </a:t>
            </a:r>
            <a:r>
              <a:rPr lang="en-US" sz="1200" dirty="0" smtClean="0"/>
              <a:t>front</a:t>
            </a:r>
          </a:p>
          <a:p>
            <a:r>
              <a:rPr lang="en-US" sz="1200" dirty="0" smtClean="0"/>
              <a:t>of </a:t>
            </a:r>
            <a:r>
              <a:rPr lang="en-US" sz="1200" dirty="0"/>
              <a:t>St. Edward </a:t>
            </a:r>
            <a:r>
              <a:rPr lang="en-US" sz="1200" dirty="0" smtClean="0"/>
              <a:t>the</a:t>
            </a:r>
          </a:p>
          <a:p>
            <a:r>
              <a:rPr lang="en-US" sz="1200" dirty="0" smtClean="0"/>
              <a:t>Confessor Church</a:t>
            </a:r>
          </a:p>
          <a:p>
            <a:r>
              <a:rPr lang="en-US" sz="1200" dirty="0" smtClean="0"/>
              <a:t>(obey the stop sign). </a:t>
            </a:r>
            <a:endParaRPr lang="en-US" sz="1200" dirty="0"/>
          </a:p>
        </p:txBody>
      </p:sp>
      <p:pic>
        <p:nvPicPr>
          <p:cNvPr id="43" name="Picture 2"/>
          <p:cNvPicPr>
            <a:picLocks noChangeAspect="1" noChangeArrowheads="1"/>
          </p:cNvPicPr>
          <p:nvPr/>
        </p:nvPicPr>
        <p:blipFill>
          <a:blip r:embed="rId3" cstate="print"/>
          <a:srcRect/>
          <a:stretch>
            <a:fillRect/>
          </a:stretch>
        </p:blipFill>
        <p:spPr bwMode="auto">
          <a:xfrm>
            <a:off x="7924800" y="6248400"/>
            <a:ext cx="914400" cy="339090"/>
          </a:xfrm>
          <a:prstGeom prst="rect">
            <a:avLst/>
          </a:prstGeom>
          <a:noFill/>
          <a:ln w="9525">
            <a:noFill/>
            <a:miter lim="800000"/>
            <a:headEnd/>
            <a:tailEnd/>
          </a:ln>
        </p:spPr>
      </p:pic>
      <p:cxnSp>
        <p:nvCxnSpPr>
          <p:cNvPr id="45" name="Straight Arrow Connector 44"/>
          <p:cNvCxnSpPr/>
          <p:nvPr/>
        </p:nvCxnSpPr>
        <p:spPr>
          <a:xfrm flipV="1">
            <a:off x="3581400" y="3581400"/>
            <a:ext cx="228600" cy="304800"/>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H="1">
            <a:off x="3886201" y="2362200"/>
            <a:ext cx="761999" cy="457200"/>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8182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p:nvPr/>
        </p:nvPicPr>
        <p:blipFill rotWithShape="1">
          <a:blip r:embed="rId2">
            <a:extLst>
              <a:ext uri="{28A0092B-C50C-407E-A947-70E740481C1C}">
                <a14:useLocalDpi xmlns:a14="http://schemas.microsoft.com/office/drawing/2010/main" val="0"/>
              </a:ext>
            </a:extLst>
          </a:blip>
          <a:srcRect l="31224" t="17051" r="12356" b="2491"/>
          <a:stretch/>
        </p:blipFill>
        <p:spPr bwMode="auto">
          <a:xfrm>
            <a:off x="1143000" y="1600200"/>
            <a:ext cx="5410200" cy="4506277"/>
          </a:xfrm>
          <a:prstGeom prst="rect">
            <a:avLst/>
          </a:prstGeom>
          <a:noFill/>
          <a:ln>
            <a:noFill/>
          </a:ln>
          <a:extLst>
            <a:ext uri="{53640926-AAD7-44d8-BBD7-CCE9431645EC}">
              <a14:shadowObscured xmlns:a14="http://schemas.microsoft.com/office/drawing/2010/main"/>
            </a:ext>
          </a:extLst>
        </p:spPr>
      </p:pic>
      <p:cxnSp>
        <p:nvCxnSpPr>
          <p:cNvPr id="21" name="Straight Arrow Connector 20"/>
          <p:cNvCxnSpPr>
            <a:stCxn id="18" idx="2"/>
          </p:cNvCxnSpPr>
          <p:nvPr/>
        </p:nvCxnSpPr>
        <p:spPr>
          <a:xfrm flipH="1" flipV="1">
            <a:off x="3340290" y="5440381"/>
            <a:ext cx="507810" cy="666096"/>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450040" y="4192137"/>
            <a:ext cx="685800" cy="762000"/>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flipV="1">
            <a:off x="4038600" y="3810000"/>
            <a:ext cx="304800" cy="304800"/>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4114800" y="2667000"/>
            <a:ext cx="899047" cy="914400"/>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775045" y="5022375"/>
            <a:ext cx="457200" cy="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quot;No&quot; Symbol 33"/>
          <p:cNvSpPr/>
          <p:nvPr/>
        </p:nvSpPr>
        <p:spPr>
          <a:xfrm>
            <a:off x="2851245" y="4876800"/>
            <a:ext cx="304800" cy="304800"/>
          </a:xfrm>
          <a:prstGeom prst="noSmoking">
            <a:avLst>
              <a:gd name="adj" fmla="val 7505"/>
            </a:avLst>
          </a:prstGeom>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1" name="Rectangle 40"/>
          <p:cNvSpPr/>
          <p:nvPr/>
        </p:nvSpPr>
        <p:spPr>
          <a:xfrm>
            <a:off x="2851245" y="2161907"/>
            <a:ext cx="4572000" cy="538609"/>
          </a:xfrm>
          <a:prstGeom prst="rect">
            <a:avLst/>
          </a:prstGeom>
        </p:spPr>
        <p:txBody>
          <a:bodyPr>
            <a:spAutoFit/>
          </a:bodyPr>
          <a:lstStyle/>
          <a:p>
            <a:pPr algn="ctr"/>
            <a:r>
              <a:rPr lang="en-US" b="1" dirty="0" smtClean="0">
                <a:solidFill>
                  <a:srgbClr val="00B0F0"/>
                </a:solidFill>
              </a:rPr>
              <a:t>Exit</a:t>
            </a:r>
          </a:p>
          <a:p>
            <a:pPr algn="ctr"/>
            <a:r>
              <a:rPr lang="en-US" sz="1100" b="1" dirty="0" smtClean="0">
                <a:solidFill>
                  <a:srgbClr val="00B0F0"/>
                </a:solidFill>
              </a:rPr>
              <a:t> (obey stop  sign)</a:t>
            </a:r>
            <a:endParaRPr lang="en-US" sz="1100" b="1" dirty="0">
              <a:solidFill>
                <a:srgbClr val="00B0F0"/>
              </a:solidFill>
            </a:endParaRPr>
          </a:p>
        </p:txBody>
      </p:sp>
      <p:sp>
        <p:nvSpPr>
          <p:cNvPr id="42" name="Rectangle 41"/>
          <p:cNvSpPr/>
          <p:nvPr/>
        </p:nvSpPr>
        <p:spPr>
          <a:xfrm>
            <a:off x="3609264" y="4939352"/>
            <a:ext cx="692690" cy="369332"/>
          </a:xfrm>
          <a:prstGeom prst="rect">
            <a:avLst/>
          </a:prstGeom>
        </p:spPr>
        <p:txBody>
          <a:bodyPr wrap="none">
            <a:spAutoFit/>
          </a:bodyPr>
          <a:lstStyle/>
          <a:p>
            <a:r>
              <a:rPr lang="en-US" b="1" dirty="0" smtClean="0">
                <a:solidFill>
                  <a:srgbClr val="00B0F0"/>
                </a:solidFill>
              </a:rPr>
              <a:t>Enter</a:t>
            </a:r>
            <a:endParaRPr lang="en-US" b="1" dirty="0">
              <a:solidFill>
                <a:srgbClr val="00B0F0"/>
              </a:solidFill>
            </a:endParaRPr>
          </a:p>
        </p:txBody>
      </p:sp>
      <p:cxnSp>
        <p:nvCxnSpPr>
          <p:cNvPr id="22" name="Straight Arrow Connector 21"/>
          <p:cNvCxnSpPr/>
          <p:nvPr/>
        </p:nvCxnSpPr>
        <p:spPr>
          <a:xfrm>
            <a:off x="1371600" y="3733800"/>
            <a:ext cx="304800" cy="30480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quot;No&quot; Symbol 19"/>
          <p:cNvSpPr/>
          <p:nvPr/>
        </p:nvSpPr>
        <p:spPr>
          <a:xfrm>
            <a:off x="1371600" y="3733800"/>
            <a:ext cx="304800" cy="304800"/>
          </a:xfrm>
          <a:prstGeom prst="noSmoking">
            <a:avLst>
              <a:gd name="adj" fmla="val 7505"/>
            </a:avLst>
          </a:prstGeom>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27" name="Straight Arrow Connector 26"/>
          <p:cNvCxnSpPr/>
          <p:nvPr/>
        </p:nvCxnSpPr>
        <p:spPr>
          <a:xfrm flipV="1">
            <a:off x="3262953" y="5066993"/>
            <a:ext cx="76201" cy="322512"/>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V="1">
            <a:off x="3962400" y="3657600"/>
            <a:ext cx="152400" cy="1524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5" name="Rectangle 4"/>
          <p:cNvSpPr/>
          <p:nvPr/>
        </p:nvSpPr>
        <p:spPr>
          <a:xfrm>
            <a:off x="201906" y="304800"/>
            <a:ext cx="8686800" cy="1107996"/>
          </a:xfrm>
          <a:prstGeom prst="rect">
            <a:avLst/>
          </a:prstGeom>
        </p:spPr>
        <p:txBody>
          <a:bodyPr wrap="square">
            <a:spAutoFit/>
          </a:bodyPr>
          <a:lstStyle/>
          <a:p>
            <a:pPr algn="ctr"/>
            <a:r>
              <a:rPr lang="en-US" b="1" dirty="0" smtClean="0"/>
              <a:t>Rear Parking Lot Instructions - Morning </a:t>
            </a:r>
            <a:r>
              <a:rPr lang="en-US" b="1" dirty="0"/>
              <a:t>Drop </a:t>
            </a:r>
            <a:r>
              <a:rPr lang="en-US" b="1" dirty="0" smtClean="0"/>
              <a:t>Off</a:t>
            </a:r>
            <a:endParaRPr lang="en-US" b="1" dirty="0"/>
          </a:p>
          <a:p>
            <a:r>
              <a:rPr lang="en-US" sz="1600" dirty="0" smtClean="0"/>
              <a:t>Turn right into </a:t>
            </a:r>
            <a:r>
              <a:rPr lang="en-US" sz="1600" dirty="0"/>
              <a:t>the back parking lot. Stay to the far right of the parking lot along the athletic field in a single car line. </a:t>
            </a:r>
            <a:r>
              <a:rPr lang="en-US" sz="1600" dirty="0" smtClean="0"/>
              <a:t>If you are first, pull to where the line is on the map. Exit </a:t>
            </a:r>
            <a:r>
              <a:rPr lang="en-US" sz="1600" dirty="0"/>
              <a:t>by the front of St. Edward the Confessor </a:t>
            </a:r>
            <a:r>
              <a:rPr lang="en-US" sz="1600" dirty="0" smtClean="0"/>
              <a:t>Church and make sure to obey the stop sign at </a:t>
            </a:r>
            <a:r>
              <a:rPr lang="en-US" sz="1600" dirty="0" err="1" smtClean="0"/>
              <a:t>Dolfield</a:t>
            </a:r>
            <a:r>
              <a:rPr lang="en-US" sz="1600" dirty="0" smtClean="0"/>
              <a:t> Road. </a:t>
            </a:r>
            <a:endParaRPr lang="en-US" sz="1600" dirty="0"/>
          </a:p>
        </p:txBody>
      </p:sp>
      <p:sp>
        <p:nvSpPr>
          <p:cNvPr id="6" name="Rectangle 5"/>
          <p:cNvSpPr/>
          <p:nvPr/>
        </p:nvSpPr>
        <p:spPr>
          <a:xfrm>
            <a:off x="7162800" y="2161907"/>
            <a:ext cx="1981200" cy="3231653"/>
          </a:xfrm>
          <a:prstGeom prst="rect">
            <a:avLst/>
          </a:prstGeom>
        </p:spPr>
        <p:txBody>
          <a:bodyPr wrap="square">
            <a:spAutoFit/>
          </a:bodyPr>
          <a:lstStyle/>
          <a:p>
            <a:r>
              <a:rPr lang="en-US" sz="1200" dirty="0"/>
              <a:t>Drop off begins </a:t>
            </a:r>
            <a:endParaRPr lang="en-US" sz="1200" dirty="0" smtClean="0"/>
          </a:p>
          <a:p>
            <a:r>
              <a:rPr lang="en-US" sz="1200" dirty="0" smtClean="0"/>
              <a:t>At 7:55 a.m</a:t>
            </a:r>
            <a:r>
              <a:rPr lang="en-US" sz="1200" dirty="0"/>
              <a:t>. </a:t>
            </a:r>
            <a:endParaRPr lang="en-US" sz="1200" dirty="0" smtClean="0"/>
          </a:p>
          <a:p>
            <a:endParaRPr lang="en-US" sz="1200" dirty="0" smtClean="0"/>
          </a:p>
          <a:p>
            <a:r>
              <a:rPr lang="en-US" sz="1200" dirty="0" smtClean="0"/>
              <a:t>Do not turn onto</a:t>
            </a:r>
          </a:p>
          <a:p>
            <a:r>
              <a:rPr lang="en-US" sz="1200" dirty="0" smtClean="0"/>
              <a:t>Woodmont Dr from</a:t>
            </a:r>
          </a:p>
          <a:p>
            <a:r>
              <a:rPr lang="en-US" sz="1200" dirty="0" smtClean="0"/>
              <a:t>Huguenot Rd. </a:t>
            </a:r>
          </a:p>
          <a:p>
            <a:endParaRPr lang="en-US" sz="1200" dirty="0"/>
          </a:p>
          <a:p>
            <a:r>
              <a:rPr lang="en-US" sz="1200" dirty="0"/>
              <a:t>No left turn </a:t>
            </a:r>
            <a:r>
              <a:rPr lang="en-US" sz="1200" dirty="0" smtClean="0"/>
              <a:t>into</a:t>
            </a:r>
          </a:p>
          <a:p>
            <a:r>
              <a:rPr lang="en-US" sz="1200" dirty="0" smtClean="0"/>
              <a:t>the </a:t>
            </a:r>
            <a:r>
              <a:rPr lang="en-US" sz="1200" dirty="0"/>
              <a:t>back </a:t>
            </a:r>
          </a:p>
          <a:p>
            <a:r>
              <a:rPr lang="en-US" sz="1200" dirty="0"/>
              <a:t>parking lot from </a:t>
            </a:r>
            <a:endParaRPr lang="en-US" sz="1200" dirty="0" smtClean="0"/>
          </a:p>
          <a:p>
            <a:r>
              <a:rPr lang="en-US" sz="1200" dirty="0" smtClean="0"/>
              <a:t>Woodmont Drive</a:t>
            </a:r>
          </a:p>
          <a:p>
            <a:r>
              <a:rPr lang="en-US" sz="1200" dirty="0" smtClean="0"/>
              <a:t>for </a:t>
            </a:r>
            <a:r>
              <a:rPr lang="en-US" sz="1200" dirty="0"/>
              <a:t>carpool. </a:t>
            </a:r>
            <a:endParaRPr lang="en-US" sz="1200" dirty="0" smtClean="0"/>
          </a:p>
          <a:p>
            <a:endParaRPr lang="en-US" sz="1200" dirty="0"/>
          </a:p>
          <a:p>
            <a:r>
              <a:rPr lang="en-US" sz="1200" dirty="0" smtClean="0"/>
              <a:t>Exit </a:t>
            </a:r>
            <a:r>
              <a:rPr lang="en-US" sz="1200" dirty="0"/>
              <a:t>by the </a:t>
            </a:r>
            <a:r>
              <a:rPr lang="en-US" sz="1200" dirty="0" smtClean="0"/>
              <a:t>front</a:t>
            </a:r>
          </a:p>
          <a:p>
            <a:r>
              <a:rPr lang="en-US" sz="1200" dirty="0" smtClean="0"/>
              <a:t>of </a:t>
            </a:r>
            <a:r>
              <a:rPr lang="en-US" sz="1200" dirty="0"/>
              <a:t>St. Edward </a:t>
            </a:r>
            <a:r>
              <a:rPr lang="en-US" sz="1200" dirty="0" smtClean="0"/>
              <a:t>the</a:t>
            </a:r>
          </a:p>
          <a:p>
            <a:r>
              <a:rPr lang="en-US" sz="1200" dirty="0" smtClean="0"/>
              <a:t>Confessor Church</a:t>
            </a:r>
          </a:p>
          <a:p>
            <a:r>
              <a:rPr lang="en-US" sz="1200" dirty="0" smtClean="0"/>
              <a:t>(obey the stop sign). </a:t>
            </a:r>
            <a:endParaRPr lang="en-US" sz="1200" dirty="0"/>
          </a:p>
        </p:txBody>
      </p:sp>
      <p:pic>
        <p:nvPicPr>
          <p:cNvPr id="43" name="Picture 2"/>
          <p:cNvPicPr>
            <a:picLocks noChangeAspect="1" noChangeArrowheads="1"/>
          </p:cNvPicPr>
          <p:nvPr/>
        </p:nvPicPr>
        <p:blipFill>
          <a:blip r:embed="rId3" cstate="print"/>
          <a:srcRect/>
          <a:stretch>
            <a:fillRect/>
          </a:stretch>
        </p:blipFill>
        <p:spPr bwMode="auto">
          <a:xfrm>
            <a:off x="7924800" y="6248400"/>
            <a:ext cx="914400" cy="33909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p:nvPr/>
        </p:nvPicPr>
        <p:blipFill rotWithShape="1">
          <a:blip r:embed="rId2">
            <a:extLst>
              <a:ext uri="{28A0092B-C50C-407E-A947-70E740481C1C}">
                <a14:useLocalDpi xmlns:a14="http://schemas.microsoft.com/office/drawing/2010/main" val="0"/>
              </a:ext>
            </a:extLst>
          </a:blip>
          <a:srcRect l="31224" t="18573" r="12356" b="2491"/>
          <a:stretch/>
        </p:blipFill>
        <p:spPr bwMode="auto">
          <a:xfrm>
            <a:off x="1143000" y="1612900"/>
            <a:ext cx="5740400" cy="4607877"/>
          </a:xfrm>
          <a:prstGeom prst="rect">
            <a:avLst/>
          </a:prstGeom>
          <a:noFill/>
          <a:ln>
            <a:noFill/>
          </a:ln>
          <a:extLst>
            <a:ext uri="{53640926-AAD7-44d8-BBD7-CCE9431645EC}">
              <a14:shadowObscured xmlns:a14="http://schemas.microsoft.com/office/drawing/2010/main"/>
            </a:ext>
          </a:extLst>
        </p:spPr>
      </p:pic>
      <p:cxnSp>
        <p:nvCxnSpPr>
          <p:cNvPr id="21" name="Straight Arrow Connector 20"/>
          <p:cNvCxnSpPr/>
          <p:nvPr/>
        </p:nvCxnSpPr>
        <p:spPr>
          <a:xfrm flipH="1" flipV="1">
            <a:off x="3468806" y="5638801"/>
            <a:ext cx="569794" cy="457199"/>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flipV="1">
            <a:off x="2859206" y="4599864"/>
            <a:ext cx="609600" cy="533400"/>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2935406" y="3837864"/>
            <a:ext cx="685800" cy="762000"/>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4039398" y="2743200"/>
            <a:ext cx="1142202" cy="1134470"/>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706806" y="5184443"/>
            <a:ext cx="457200" cy="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quot;No&quot; Symbol 33"/>
          <p:cNvSpPr/>
          <p:nvPr/>
        </p:nvSpPr>
        <p:spPr>
          <a:xfrm>
            <a:off x="2819400" y="5029200"/>
            <a:ext cx="304800" cy="304800"/>
          </a:xfrm>
          <a:prstGeom prst="noSmoking">
            <a:avLst>
              <a:gd name="adj" fmla="val 7505"/>
            </a:avLst>
          </a:prstGeom>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TextBox 17"/>
          <p:cNvSpPr txBox="1"/>
          <p:nvPr/>
        </p:nvSpPr>
        <p:spPr>
          <a:xfrm>
            <a:off x="3512024" y="5098007"/>
            <a:ext cx="686598" cy="369332"/>
          </a:xfrm>
          <a:prstGeom prst="rect">
            <a:avLst/>
          </a:prstGeom>
          <a:noFill/>
        </p:spPr>
        <p:txBody>
          <a:bodyPr wrap="none" rtlCol="0">
            <a:spAutoFit/>
          </a:bodyPr>
          <a:lstStyle/>
          <a:p>
            <a:r>
              <a:rPr lang="en-US" b="1" dirty="0" smtClean="0">
                <a:solidFill>
                  <a:srgbClr val="00B0F0"/>
                </a:solidFill>
              </a:rPr>
              <a:t>Enter</a:t>
            </a:r>
            <a:endParaRPr lang="en-US" b="1" dirty="0">
              <a:solidFill>
                <a:srgbClr val="00B0F0"/>
              </a:solidFill>
            </a:endParaRPr>
          </a:p>
        </p:txBody>
      </p:sp>
      <p:sp>
        <p:nvSpPr>
          <p:cNvPr id="19" name="TextBox 18"/>
          <p:cNvSpPr txBox="1"/>
          <p:nvPr/>
        </p:nvSpPr>
        <p:spPr>
          <a:xfrm>
            <a:off x="4724400" y="2716304"/>
            <a:ext cx="1199367" cy="646331"/>
          </a:xfrm>
          <a:prstGeom prst="rect">
            <a:avLst/>
          </a:prstGeom>
          <a:noFill/>
        </p:spPr>
        <p:txBody>
          <a:bodyPr wrap="none" rtlCol="0">
            <a:spAutoFit/>
          </a:bodyPr>
          <a:lstStyle/>
          <a:p>
            <a:pPr algn="ctr"/>
            <a:r>
              <a:rPr lang="en-US" b="1" dirty="0" smtClean="0">
                <a:solidFill>
                  <a:srgbClr val="00B0F0"/>
                </a:solidFill>
              </a:rPr>
              <a:t>Exit</a:t>
            </a:r>
          </a:p>
          <a:p>
            <a:pPr algn="ctr"/>
            <a:r>
              <a:rPr lang="en-US" b="1" dirty="0" smtClean="0">
                <a:solidFill>
                  <a:srgbClr val="00B0F0"/>
                </a:solidFill>
              </a:rPr>
              <a:t> </a:t>
            </a:r>
            <a:r>
              <a:rPr lang="en-US" sz="1100" b="1" dirty="0" smtClean="0">
                <a:solidFill>
                  <a:srgbClr val="00B0F0"/>
                </a:solidFill>
              </a:rPr>
              <a:t>(obey stop  sign)</a:t>
            </a:r>
            <a:endParaRPr lang="en-US" sz="1100" b="1" dirty="0">
              <a:solidFill>
                <a:srgbClr val="00B0F0"/>
              </a:solidFill>
            </a:endParaRPr>
          </a:p>
        </p:txBody>
      </p:sp>
      <p:cxnSp>
        <p:nvCxnSpPr>
          <p:cNvPr id="22" name="Straight Arrow Connector 21"/>
          <p:cNvCxnSpPr/>
          <p:nvPr/>
        </p:nvCxnSpPr>
        <p:spPr>
          <a:xfrm>
            <a:off x="1320421" y="3848100"/>
            <a:ext cx="381000" cy="22860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quot;No&quot; Symbol 19"/>
          <p:cNvSpPr/>
          <p:nvPr/>
        </p:nvSpPr>
        <p:spPr>
          <a:xfrm>
            <a:off x="1320421" y="3810000"/>
            <a:ext cx="304800" cy="304800"/>
          </a:xfrm>
          <a:prstGeom prst="noSmoking">
            <a:avLst>
              <a:gd name="adj" fmla="val 7505"/>
            </a:avLst>
          </a:prstGeom>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23" name="Straight Arrow Connector 22"/>
          <p:cNvCxnSpPr/>
          <p:nvPr/>
        </p:nvCxnSpPr>
        <p:spPr>
          <a:xfrm flipV="1">
            <a:off x="3278306" y="5184443"/>
            <a:ext cx="190500" cy="282896"/>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3581400" y="3657600"/>
            <a:ext cx="152400" cy="15240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5" name="Rectangle 4"/>
          <p:cNvSpPr/>
          <p:nvPr/>
        </p:nvSpPr>
        <p:spPr>
          <a:xfrm>
            <a:off x="304800" y="304800"/>
            <a:ext cx="8686800" cy="1384995"/>
          </a:xfrm>
          <a:prstGeom prst="rect">
            <a:avLst/>
          </a:prstGeom>
        </p:spPr>
        <p:txBody>
          <a:bodyPr wrap="square">
            <a:spAutoFit/>
          </a:bodyPr>
          <a:lstStyle/>
          <a:p>
            <a:pPr algn="ctr"/>
            <a:endParaRPr lang="en-US" dirty="0" smtClean="0"/>
          </a:p>
          <a:p>
            <a:pPr algn="ctr"/>
            <a:r>
              <a:rPr lang="en-US" b="1" dirty="0" smtClean="0"/>
              <a:t>Rear Parking Lot Instructions – Inclement Weather Morning Drop Off</a:t>
            </a:r>
          </a:p>
          <a:p>
            <a:r>
              <a:rPr lang="en-US" sz="1600" dirty="0" smtClean="0"/>
              <a:t>Turn right into </a:t>
            </a:r>
            <a:r>
              <a:rPr lang="en-US" sz="1600" dirty="0"/>
              <a:t>the back parking lot. Stay to the far left of the parking lot along the school in a single car line. If you are </a:t>
            </a:r>
            <a:r>
              <a:rPr lang="en-US" sz="1600" dirty="0" smtClean="0"/>
              <a:t>at the front, pull to where the line is on the map.  Exit </a:t>
            </a:r>
            <a:r>
              <a:rPr lang="en-US" sz="1600" dirty="0"/>
              <a:t>by the front of St. Edward the Confessor </a:t>
            </a:r>
            <a:r>
              <a:rPr lang="en-US" sz="1600" dirty="0" smtClean="0"/>
              <a:t>Church and make sure to obey the stop sign at </a:t>
            </a:r>
            <a:r>
              <a:rPr lang="en-US" sz="1600" dirty="0" err="1" smtClean="0"/>
              <a:t>Dolfield</a:t>
            </a:r>
            <a:r>
              <a:rPr lang="en-US" sz="1600" dirty="0" smtClean="0"/>
              <a:t> Road.</a:t>
            </a:r>
          </a:p>
        </p:txBody>
      </p:sp>
      <p:sp>
        <p:nvSpPr>
          <p:cNvPr id="6" name="Rectangle 5"/>
          <p:cNvSpPr/>
          <p:nvPr/>
        </p:nvSpPr>
        <p:spPr>
          <a:xfrm>
            <a:off x="7162800" y="2009507"/>
            <a:ext cx="1978925" cy="3231653"/>
          </a:xfrm>
          <a:prstGeom prst="rect">
            <a:avLst/>
          </a:prstGeom>
        </p:spPr>
        <p:txBody>
          <a:bodyPr wrap="square">
            <a:spAutoFit/>
          </a:bodyPr>
          <a:lstStyle/>
          <a:p>
            <a:r>
              <a:rPr lang="en-US" sz="1200" dirty="0"/>
              <a:t>Drop off begins </a:t>
            </a:r>
            <a:endParaRPr lang="en-US" sz="1200" dirty="0" smtClean="0"/>
          </a:p>
          <a:p>
            <a:r>
              <a:rPr lang="en-US" sz="1200" dirty="0" smtClean="0"/>
              <a:t>At 7:55 a.m</a:t>
            </a:r>
            <a:r>
              <a:rPr lang="en-US" sz="1200" dirty="0"/>
              <a:t>. </a:t>
            </a:r>
            <a:endParaRPr lang="en-US" sz="1200" dirty="0" smtClean="0"/>
          </a:p>
          <a:p>
            <a:endParaRPr lang="en-US" sz="1200" dirty="0" smtClean="0"/>
          </a:p>
          <a:p>
            <a:r>
              <a:rPr lang="en-US" sz="1200" dirty="0" smtClean="0"/>
              <a:t>Do not turn onto</a:t>
            </a:r>
          </a:p>
          <a:p>
            <a:r>
              <a:rPr lang="en-US" sz="1200" dirty="0" smtClean="0"/>
              <a:t>Woodmont Dr from</a:t>
            </a:r>
          </a:p>
          <a:p>
            <a:r>
              <a:rPr lang="en-US" sz="1200" dirty="0" smtClean="0"/>
              <a:t>Huguenot Rd.</a:t>
            </a:r>
          </a:p>
          <a:p>
            <a:endParaRPr lang="en-US" sz="1200" dirty="0" smtClean="0"/>
          </a:p>
          <a:p>
            <a:r>
              <a:rPr lang="en-US" sz="1200" dirty="0" smtClean="0"/>
              <a:t>No </a:t>
            </a:r>
            <a:r>
              <a:rPr lang="en-US" sz="1200" dirty="0"/>
              <a:t>left turn </a:t>
            </a:r>
            <a:r>
              <a:rPr lang="en-US" sz="1200" dirty="0" smtClean="0"/>
              <a:t>into</a:t>
            </a:r>
          </a:p>
          <a:p>
            <a:r>
              <a:rPr lang="en-US" sz="1200" dirty="0" smtClean="0"/>
              <a:t>the </a:t>
            </a:r>
            <a:r>
              <a:rPr lang="en-US" sz="1200" dirty="0"/>
              <a:t>back </a:t>
            </a:r>
          </a:p>
          <a:p>
            <a:r>
              <a:rPr lang="en-US" sz="1200" dirty="0"/>
              <a:t>parking lot from </a:t>
            </a:r>
            <a:endParaRPr lang="en-US" sz="1200" dirty="0" smtClean="0"/>
          </a:p>
          <a:p>
            <a:r>
              <a:rPr lang="en-US" sz="1200" dirty="0" smtClean="0"/>
              <a:t>Woodmont Drive</a:t>
            </a:r>
          </a:p>
          <a:p>
            <a:r>
              <a:rPr lang="en-US" sz="1200" dirty="0" smtClean="0"/>
              <a:t>for </a:t>
            </a:r>
            <a:r>
              <a:rPr lang="en-US" sz="1200" dirty="0"/>
              <a:t>carpool. </a:t>
            </a:r>
            <a:endParaRPr lang="en-US" sz="1200" dirty="0" smtClean="0"/>
          </a:p>
          <a:p>
            <a:endParaRPr lang="en-US" sz="1200" dirty="0"/>
          </a:p>
          <a:p>
            <a:r>
              <a:rPr lang="en-US" sz="1200" dirty="0" smtClean="0"/>
              <a:t>Exit </a:t>
            </a:r>
            <a:r>
              <a:rPr lang="en-US" sz="1200" dirty="0"/>
              <a:t>by the </a:t>
            </a:r>
            <a:r>
              <a:rPr lang="en-US" sz="1200" dirty="0" smtClean="0"/>
              <a:t>front</a:t>
            </a:r>
          </a:p>
          <a:p>
            <a:r>
              <a:rPr lang="en-US" sz="1200" dirty="0" smtClean="0"/>
              <a:t>of </a:t>
            </a:r>
            <a:r>
              <a:rPr lang="en-US" sz="1200" dirty="0"/>
              <a:t>St. Edward </a:t>
            </a:r>
            <a:r>
              <a:rPr lang="en-US" sz="1200" dirty="0" smtClean="0"/>
              <a:t>the</a:t>
            </a:r>
          </a:p>
          <a:p>
            <a:r>
              <a:rPr lang="en-US" sz="1200" dirty="0" smtClean="0"/>
              <a:t>Confessor Church </a:t>
            </a:r>
          </a:p>
          <a:p>
            <a:r>
              <a:rPr lang="en-US" sz="1200" dirty="0" smtClean="0"/>
              <a:t>(obey the stop sign). </a:t>
            </a:r>
            <a:endParaRPr lang="en-US" sz="1200" dirty="0"/>
          </a:p>
        </p:txBody>
      </p:sp>
      <p:pic>
        <p:nvPicPr>
          <p:cNvPr id="16" name="Picture 2"/>
          <p:cNvPicPr>
            <a:picLocks noChangeAspect="1" noChangeArrowheads="1"/>
          </p:cNvPicPr>
          <p:nvPr/>
        </p:nvPicPr>
        <p:blipFill>
          <a:blip r:embed="rId3" cstate="print"/>
          <a:srcRect/>
          <a:stretch>
            <a:fillRect/>
          </a:stretch>
        </p:blipFill>
        <p:spPr bwMode="auto">
          <a:xfrm>
            <a:off x="7924800" y="6248400"/>
            <a:ext cx="914400" cy="33909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5"/>
          <p:cNvPicPr/>
          <p:nvPr/>
        </p:nvPicPr>
        <p:blipFill rotWithShape="1">
          <a:blip r:embed="rId2">
            <a:extLst>
              <a:ext uri="{28A0092B-C50C-407E-A947-70E740481C1C}">
                <a14:useLocalDpi xmlns:a14="http://schemas.microsoft.com/office/drawing/2010/main" val="0"/>
              </a:ext>
            </a:extLst>
          </a:blip>
          <a:srcRect l="31224" t="17051" r="12356" b="2491"/>
          <a:stretch/>
        </p:blipFill>
        <p:spPr bwMode="auto">
          <a:xfrm>
            <a:off x="1219200" y="1676400"/>
            <a:ext cx="5740400" cy="4696777"/>
          </a:xfrm>
          <a:prstGeom prst="rect">
            <a:avLst/>
          </a:prstGeom>
          <a:noFill/>
          <a:ln>
            <a:noFill/>
          </a:ln>
          <a:extLst>
            <a:ext uri="{53640926-AAD7-44d8-BBD7-CCE9431645EC}">
              <a14:shadowObscured xmlns:a14="http://schemas.microsoft.com/office/drawing/2010/main"/>
            </a:ext>
          </a:extLst>
        </p:spPr>
      </p:pic>
      <p:cxnSp>
        <p:nvCxnSpPr>
          <p:cNvPr id="21" name="Straight Arrow Connector 20"/>
          <p:cNvCxnSpPr>
            <a:stCxn id="46" idx="2"/>
          </p:cNvCxnSpPr>
          <p:nvPr/>
        </p:nvCxnSpPr>
        <p:spPr>
          <a:xfrm flipH="1" flipV="1">
            <a:off x="3581400" y="5867400"/>
            <a:ext cx="508000" cy="505777"/>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3124200" y="4038600"/>
            <a:ext cx="609600" cy="685800"/>
          </a:xfrm>
          <a:prstGeom prst="straightConnector1">
            <a:avLst/>
          </a:prstGeom>
          <a:ln w="539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4038600" y="2895600"/>
            <a:ext cx="1219200" cy="1066800"/>
          </a:xfrm>
          <a:prstGeom prst="straightConnector1">
            <a:avLst/>
          </a:prstGeom>
          <a:ln w="539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667000" y="5276165"/>
            <a:ext cx="457200" cy="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quot;No&quot; Symbol 33"/>
          <p:cNvSpPr/>
          <p:nvPr/>
        </p:nvSpPr>
        <p:spPr>
          <a:xfrm>
            <a:off x="2743200" y="5103104"/>
            <a:ext cx="304800" cy="304800"/>
          </a:xfrm>
          <a:prstGeom prst="noSmoking">
            <a:avLst>
              <a:gd name="adj" fmla="val 7505"/>
            </a:avLst>
          </a:prstGeom>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TextBox 17"/>
          <p:cNvSpPr txBox="1"/>
          <p:nvPr/>
        </p:nvSpPr>
        <p:spPr>
          <a:xfrm>
            <a:off x="3625434" y="5039994"/>
            <a:ext cx="1233669" cy="646331"/>
          </a:xfrm>
          <a:prstGeom prst="rect">
            <a:avLst/>
          </a:prstGeom>
          <a:noFill/>
        </p:spPr>
        <p:txBody>
          <a:bodyPr wrap="none" rtlCol="0">
            <a:spAutoFit/>
          </a:bodyPr>
          <a:lstStyle/>
          <a:p>
            <a:r>
              <a:rPr lang="en-US" b="1" dirty="0" smtClean="0">
                <a:solidFill>
                  <a:srgbClr val="00B0F0"/>
                </a:solidFill>
              </a:rPr>
              <a:t>Multi-rider </a:t>
            </a:r>
          </a:p>
          <a:p>
            <a:r>
              <a:rPr lang="en-US" b="1" dirty="0" smtClean="0">
                <a:solidFill>
                  <a:srgbClr val="00B0F0"/>
                </a:solidFill>
              </a:rPr>
              <a:t>Pick-up</a:t>
            </a:r>
            <a:endParaRPr lang="en-US" b="1" dirty="0">
              <a:solidFill>
                <a:srgbClr val="00B0F0"/>
              </a:solidFill>
            </a:endParaRPr>
          </a:p>
        </p:txBody>
      </p:sp>
      <p:sp>
        <p:nvSpPr>
          <p:cNvPr id="19" name="TextBox 18"/>
          <p:cNvSpPr txBox="1"/>
          <p:nvPr/>
        </p:nvSpPr>
        <p:spPr>
          <a:xfrm>
            <a:off x="4730812" y="2895600"/>
            <a:ext cx="1186543" cy="523220"/>
          </a:xfrm>
          <a:prstGeom prst="rect">
            <a:avLst/>
          </a:prstGeom>
          <a:noFill/>
        </p:spPr>
        <p:txBody>
          <a:bodyPr wrap="none" rtlCol="0">
            <a:spAutoFit/>
          </a:bodyPr>
          <a:lstStyle/>
          <a:p>
            <a:pPr algn="ctr"/>
            <a:r>
              <a:rPr lang="en-US" sz="1400" b="1" dirty="0" smtClean="0">
                <a:solidFill>
                  <a:srgbClr val="FF0000"/>
                </a:solidFill>
              </a:rPr>
              <a:t>Exit</a:t>
            </a:r>
          </a:p>
          <a:p>
            <a:pPr algn="ctr"/>
            <a:r>
              <a:rPr lang="en-US" sz="1400" b="1" dirty="0" smtClean="0">
                <a:solidFill>
                  <a:srgbClr val="FF0000"/>
                </a:solidFill>
              </a:rPr>
              <a:t> </a:t>
            </a:r>
            <a:r>
              <a:rPr lang="en-US" sz="1100" b="1" dirty="0" smtClean="0">
                <a:solidFill>
                  <a:srgbClr val="FF0000"/>
                </a:solidFill>
              </a:rPr>
              <a:t>(obey stop  sign)</a:t>
            </a:r>
            <a:endParaRPr lang="en-US" sz="1100" b="1" dirty="0">
              <a:solidFill>
                <a:srgbClr val="FF0000"/>
              </a:solidFill>
            </a:endParaRPr>
          </a:p>
        </p:txBody>
      </p:sp>
      <p:sp>
        <p:nvSpPr>
          <p:cNvPr id="16" name="Rectangle 15"/>
          <p:cNvSpPr/>
          <p:nvPr/>
        </p:nvSpPr>
        <p:spPr>
          <a:xfrm>
            <a:off x="266700" y="381000"/>
            <a:ext cx="7467600" cy="1631216"/>
          </a:xfrm>
          <a:prstGeom prst="rect">
            <a:avLst/>
          </a:prstGeom>
        </p:spPr>
        <p:txBody>
          <a:bodyPr wrap="square">
            <a:spAutoFit/>
          </a:bodyPr>
          <a:lstStyle/>
          <a:p>
            <a:pPr algn="ctr"/>
            <a:r>
              <a:rPr lang="en-US" b="1" dirty="0" smtClean="0"/>
              <a:t>Rear Parking Lot Instructions - Afternoon Pick-Up (MULTI-RIDER)</a:t>
            </a:r>
          </a:p>
          <a:p>
            <a:pPr algn="ctr"/>
            <a:r>
              <a:rPr lang="en-US" b="1" dirty="0" smtClean="0"/>
              <a:t> </a:t>
            </a:r>
            <a:endParaRPr lang="en-US" b="1" dirty="0"/>
          </a:p>
          <a:p>
            <a:r>
              <a:rPr lang="en-US" sz="1600" dirty="0" smtClean="0"/>
              <a:t>Turn right </a:t>
            </a:r>
            <a:r>
              <a:rPr lang="en-US" sz="1600" dirty="0"/>
              <a:t>into the back parking lot. If you are </a:t>
            </a:r>
            <a:r>
              <a:rPr lang="en-US" sz="1600" dirty="0" smtClean="0"/>
              <a:t>at the front, </a:t>
            </a:r>
            <a:r>
              <a:rPr lang="en-US" sz="1600" dirty="0"/>
              <a:t>pull to where </a:t>
            </a:r>
            <a:r>
              <a:rPr lang="en-US" sz="1600" dirty="0" smtClean="0"/>
              <a:t>the </a:t>
            </a:r>
            <a:r>
              <a:rPr lang="en-US" sz="1600" dirty="0"/>
              <a:t>line is on the map. Multi-rider </a:t>
            </a:r>
            <a:r>
              <a:rPr lang="en-US" sz="1600" dirty="0" smtClean="0"/>
              <a:t>pick-up </a:t>
            </a:r>
            <a:r>
              <a:rPr lang="en-US" sz="1600" dirty="0"/>
              <a:t>stays to the far left of the parking lot along the back of the school in </a:t>
            </a:r>
            <a:r>
              <a:rPr lang="en-US" sz="1600" dirty="0" smtClean="0"/>
              <a:t>single </a:t>
            </a:r>
            <a:r>
              <a:rPr lang="en-US" sz="1600" dirty="0"/>
              <a:t>car </a:t>
            </a:r>
            <a:r>
              <a:rPr lang="en-US" sz="1600" dirty="0" smtClean="0"/>
              <a:t>lines stacked side by side with hoods facing the rear of the school (see  detail below).  </a:t>
            </a:r>
            <a:endParaRPr lang="en-US" sz="1600" dirty="0"/>
          </a:p>
        </p:txBody>
      </p:sp>
      <p:sp>
        <p:nvSpPr>
          <p:cNvPr id="29" name="Rounded Rectangle 28"/>
          <p:cNvSpPr/>
          <p:nvPr/>
        </p:nvSpPr>
        <p:spPr>
          <a:xfrm rot="2700000">
            <a:off x="3046852" y="4791832"/>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wrap="none" rtlCol="0" anchor="ctr" anchorCtr="0"/>
          <a:lstStyle/>
          <a:p>
            <a:pPr algn="ctr"/>
            <a:r>
              <a:rPr lang="en-US" sz="1100" dirty="0" smtClean="0"/>
              <a:t>4</a:t>
            </a:r>
            <a:endParaRPr lang="en-US" sz="1100" dirty="0"/>
          </a:p>
        </p:txBody>
      </p:sp>
      <p:cxnSp>
        <p:nvCxnSpPr>
          <p:cNvPr id="33" name="Straight Arrow Connector 32"/>
          <p:cNvCxnSpPr/>
          <p:nvPr/>
        </p:nvCxnSpPr>
        <p:spPr>
          <a:xfrm flipV="1">
            <a:off x="4343400" y="3657600"/>
            <a:ext cx="685800" cy="685800"/>
          </a:xfrm>
          <a:prstGeom prst="straightConnector1">
            <a:avLst/>
          </a:prstGeom>
          <a:ln w="53975">
            <a:solidFill>
              <a:srgbClr val="A6A6A6"/>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4724400" y="3657600"/>
            <a:ext cx="4572000" cy="923330"/>
          </a:xfrm>
          <a:prstGeom prst="rect">
            <a:avLst/>
          </a:prstGeom>
        </p:spPr>
        <p:txBody>
          <a:bodyPr>
            <a:spAutoFit/>
          </a:bodyPr>
          <a:lstStyle/>
          <a:p>
            <a:endParaRPr lang="en-US" b="1" dirty="0" smtClean="0">
              <a:solidFill>
                <a:srgbClr val="FFFF00"/>
              </a:solidFill>
            </a:endParaRPr>
          </a:p>
          <a:p>
            <a:r>
              <a:rPr lang="en-US" b="1" dirty="0" smtClean="0">
                <a:solidFill>
                  <a:schemeClr val="bg1">
                    <a:lumMod val="65000"/>
                  </a:schemeClr>
                </a:solidFill>
              </a:rPr>
              <a:t>Single-rider </a:t>
            </a:r>
          </a:p>
          <a:p>
            <a:r>
              <a:rPr lang="en-US" b="1" dirty="0" smtClean="0">
                <a:solidFill>
                  <a:schemeClr val="bg1">
                    <a:lumMod val="65000"/>
                  </a:schemeClr>
                </a:solidFill>
              </a:rPr>
              <a:t>Pick-up</a:t>
            </a:r>
            <a:endParaRPr lang="en-US" b="1" dirty="0">
              <a:solidFill>
                <a:schemeClr val="bg1">
                  <a:lumMod val="65000"/>
                </a:schemeClr>
              </a:solidFill>
            </a:endParaRPr>
          </a:p>
        </p:txBody>
      </p:sp>
      <p:sp>
        <p:nvSpPr>
          <p:cNvPr id="38" name="Rectangle 37"/>
          <p:cNvSpPr/>
          <p:nvPr/>
        </p:nvSpPr>
        <p:spPr>
          <a:xfrm>
            <a:off x="7162800" y="1905000"/>
            <a:ext cx="1752600" cy="3985706"/>
          </a:xfrm>
          <a:prstGeom prst="rect">
            <a:avLst/>
          </a:prstGeom>
        </p:spPr>
        <p:txBody>
          <a:bodyPr wrap="square">
            <a:spAutoFit/>
          </a:bodyPr>
          <a:lstStyle/>
          <a:p>
            <a:r>
              <a:rPr lang="en-US" sz="1100" dirty="0"/>
              <a:t>The afternoon dismissal procedure begins at </a:t>
            </a:r>
            <a:r>
              <a:rPr lang="en-US" sz="1100" dirty="0" smtClean="0"/>
              <a:t>2:55pm.</a:t>
            </a:r>
          </a:p>
          <a:p>
            <a:endParaRPr lang="en-US" sz="1100" dirty="0"/>
          </a:p>
          <a:p>
            <a:r>
              <a:rPr lang="en-US" sz="1100" dirty="0" smtClean="0"/>
              <a:t>No </a:t>
            </a:r>
            <a:r>
              <a:rPr lang="en-US" sz="1100" dirty="0"/>
              <a:t>left turn into the back </a:t>
            </a:r>
          </a:p>
          <a:p>
            <a:r>
              <a:rPr lang="en-US" sz="1100" dirty="0"/>
              <a:t>parking lot from Woodmont </a:t>
            </a:r>
            <a:r>
              <a:rPr lang="en-US" sz="1100" dirty="0" smtClean="0"/>
              <a:t>Drive.</a:t>
            </a:r>
          </a:p>
          <a:p>
            <a:endParaRPr lang="en-US" sz="1100" dirty="0" smtClean="0"/>
          </a:p>
          <a:p>
            <a:r>
              <a:rPr lang="en-US" sz="1100" dirty="0" smtClean="0"/>
              <a:t>Exit </a:t>
            </a:r>
            <a:r>
              <a:rPr lang="en-US" sz="1100" dirty="0"/>
              <a:t>by the front of St. Edward the Confessor Church. </a:t>
            </a:r>
          </a:p>
          <a:p>
            <a:endParaRPr lang="en-US" sz="1100" dirty="0" smtClean="0"/>
          </a:p>
          <a:p>
            <a:r>
              <a:rPr lang="en-US" sz="1100" dirty="0" smtClean="0"/>
              <a:t>Supervision </a:t>
            </a:r>
            <a:r>
              <a:rPr lang="en-US" sz="1100" dirty="0"/>
              <a:t>for car riders is until 3:15 pm. </a:t>
            </a:r>
            <a:endParaRPr lang="en-US" sz="1100" dirty="0" smtClean="0"/>
          </a:p>
          <a:p>
            <a:endParaRPr lang="en-US" sz="1100" dirty="0"/>
          </a:p>
          <a:p>
            <a:r>
              <a:rPr lang="en-US" sz="1100" dirty="0"/>
              <a:t>Bus riders in grades 1-3 will exit through the front door of FHH to board the buses. </a:t>
            </a:r>
            <a:endParaRPr lang="en-US" sz="1100" dirty="0" smtClean="0"/>
          </a:p>
          <a:p>
            <a:endParaRPr lang="en-US" sz="1100" dirty="0"/>
          </a:p>
          <a:p>
            <a:r>
              <a:rPr lang="en-US" sz="1100" dirty="0" smtClean="0"/>
              <a:t>Students </a:t>
            </a:r>
            <a:r>
              <a:rPr lang="en-US" sz="1100" dirty="0"/>
              <a:t>in grades 4-8 will exit through the main front door of the school to board buses. </a:t>
            </a:r>
          </a:p>
        </p:txBody>
      </p:sp>
      <p:pic>
        <p:nvPicPr>
          <p:cNvPr id="40" name="Picture 2"/>
          <p:cNvPicPr>
            <a:picLocks noChangeAspect="1" noChangeArrowheads="1"/>
          </p:cNvPicPr>
          <p:nvPr/>
        </p:nvPicPr>
        <p:blipFill>
          <a:blip r:embed="rId3" cstate="print"/>
          <a:srcRect/>
          <a:stretch>
            <a:fillRect/>
          </a:stretch>
        </p:blipFill>
        <p:spPr bwMode="auto">
          <a:xfrm>
            <a:off x="7924800" y="6248400"/>
            <a:ext cx="914400" cy="339090"/>
          </a:xfrm>
          <a:prstGeom prst="rect">
            <a:avLst/>
          </a:prstGeom>
          <a:noFill/>
          <a:ln w="9525">
            <a:noFill/>
            <a:miter lim="800000"/>
            <a:headEnd/>
            <a:tailEnd/>
          </a:ln>
        </p:spPr>
      </p:pic>
      <p:cxnSp>
        <p:nvCxnSpPr>
          <p:cNvPr id="41" name="Straight Arrow Connector 40"/>
          <p:cNvCxnSpPr/>
          <p:nvPr/>
        </p:nvCxnSpPr>
        <p:spPr>
          <a:xfrm>
            <a:off x="1295400" y="4038600"/>
            <a:ext cx="381000" cy="22860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6" name="&quot;No&quot; Symbol 35"/>
          <p:cNvSpPr/>
          <p:nvPr/>
        </p:nvSpPr>
        <p:spPr>
          <a:xfrm>
            <a:off x="1295400" y="3962400"/>
            <a:ext cx="304800" cy="304800"/>
          </a:xfrm>
          <a:prstGeom prst="noSmoking">
            <a:avLst>
              <a:gd name="adj" fmla="val 7505"/>
            </a:avLst>
          </a:prstGeom>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42" name="Straight Arrow Connector 41"/>
          <p:cNvCxnSpPr/>
          <p:nvPr/>
        </p:nvCxnSpPr>
        <p:spPr>
          <a:xfrm flipV="1">
            <a:off x="3313552" y="5407905"/>
            <a:ext cx="77348" cy="324776"/>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581400" y="3886200"/>
            <a:ext cx="228600" cy="22860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flipV="1">
            <a:off x="4038600" y="3581400"/>
            <a:ext cx="838200" cy="914400"/>
          </a:xfrm>
          <a:prstGeom prst="straightConnector1">
            <a:avLst/>
          </a:prstGeom>
          <a:ln w="53975">
            <a:solidFill>
              <a:srgbClr val="A6A6A6"/>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V="1">
            <a:off x="3886200" y="3505200"/>
            <a:ext cx="914400" cy="838200"/>
          </a:xfrm>
          <a:prstGeom prst="straightConnector1">
            <a:avLst/>
          </a:prstGeom>
          <a:ln w="53975">
            <a:solidFill>
              <a:srgbClr val="A6A6A6"/>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343400" y="4343400"/>
            <a:ext cx="76200" cy="94488"/>
          </a:xfrm>
          <a:prstGeom prst="line">
            <a:avLst/>
          </a:prstGeom>
          <a:ln w="50800" cmpd="sng">
            <a:solidFill>
              <a:srgbClr val="A6A6A6"/>
            </a:solidFill>
            <a:prstDash val="sysDash"/>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flipH="1">
            <a:off x="4191000" y="4419600"/>
            <a:ext cx="228600" cy="228600"/>
          </a:xfrm>
          <a:prstGeom prst="line">
            <a:avLst/>
          </a:prstGeom>
          <a:ln w="38100" cmpd="sng">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93" name="Rounded Rectangle 92"/>
          <p:cNvSpPr/>
          <p:nvPr/>
        </p:nvSpPr>
        <p:spPr>
          <a:xfrm rot="2700000">
            <a:off x="3199252" y="4944232"/>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wrap="none" rtlCol="0" anchor="ctr" anchorCtr="0"/>
          <a:lstStyle/>
          <a:p>
            <a:pPr algn="ctr"/>
            <a:r>
              <a:rPr lang="en-US" sz="1100" dirty="0"/>
              <a:t>5</a:t>
            </a:r>
          </a:p>
        </p:txBody>
      </p:sp>
      <p:sp>
        <p:nvSpPr>
          <p:cNvPr id="94" name="Rounded Rectangle 93"/>
          <p:cNvSpPr/>
          <p:nvPr/>
        </p:nvSpPr>
        <p:spPr>
          <a:xfrm rot="2700000">
            <a:off x="3351652" y="5096632"/>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wrap="none" rtlCol="0" anchor="ctr" anchorCtr="0"/>
          <a:lstStyle/>
          <a:p>
            <a:pPr algn="ctr"/>
            <a:r>
              <a:rPr lang="en-US" sz="1100" dirty="0"/>
              <a:t>6</a:t>
            </a:r>
          </a:p>
        </p:txBody>
      </p:sp>
      <p:sp>
        <p:nvSpPr>
          <p:cNvPr id="95" name="Rounded Rectangle 94"/>
          <p:cNvSpPr/>
          <p:nvPr/>
        </p:nvSpPr>
        <p:spPr>
          <a:xfrm rot="2700000">
            <a:off x="3123050" y="4715632"/>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wrap="none" rtlCol="0" anchor="ctr" anchorCtr="0"/>
          <a:lstStyle/>
          <a:p>
            <a:pPr algn="ctr"/>
            <a:r>
              <a:rPr lang="en-US" sz="1100" dirty="0" smtClean="0"/>
              <a:t>7</a:t>
            </a:r>
            <a:endParaRPr lang="en-US" sz="1100" dirty="0"/>
          </a:p>
        </p:txBody>
      </p:sp>
      <p:sp>
        <p:nvSpPr>
          <p:cNvPr id="96" name="Rounded Rectangle 95"/>
          <p:cNvSpPr/>
          <p:nvPr/>
        </p:nvSpPr>
        <p:spPr>
          <a:xfrm rot="2700000">
            <a:off x="3275451" y="4868032"/>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wrap="none" rtlCol="0" anchor="ctr" anchorCtr="0"/>
          <a:lstStyle/>
          <a:p>
            <a:pPr algn="ctr"/>
            <a:r>
              <a:rPr lang="en-US" sz="1100" dirty="0"/>
              <a:t>8</a:t>
            </a:r>
          </a:p>
        </p:txBody>
      </p:sp>
      <p:sp>
        <p:nvSpPr>
          <p:cNvPr id="97" name="Rounded Rectangle 96"/>
          <p:cNvSpPr/>
          <p:nvPr/>
        </p:nvSpPr>
        <p:spPr>
          <a:xfrm rot="2700000">
            <a:off x="3427851" y="5020431"/>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wrap="none" rtlCol="0" anchor="ctr" anchorCtr="0"/>
          <a:lstStyle/>
          <a:p>
            <a:pPr algn="ctr"/>
            <a:r>
              <a:rPr lang="en-US" sz="1100" dirty="0"/>
              <a:t>9</a:t>
            </a:r>
          </a:p>
        </p:txBody>
      </p:sp>
      <p:sp>
        <p:nvSpPr>
          <p:cNvPr id="101" name="Rounded Rectangle 100"/>
          <p:cNvSpPr/>
          <p:nvPr/>
        </p:nvSpPr>
        <p:spPr>
          <a:xfrm rot="7843018">
            <a:off x="3271514" y="4261737"/>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wrap="none" rtlCol="0" anchor="ctr" anchorCtr="0"/>
          <a:lstStyle/>
          <a:p>
            <a:pPr algn="ctr"/>
            <a:r>
              <a:rPr lang="en-US" sz="1100" dirty="0"/>
              <a:t>1</a:t>
            </a:r>
          </a:p>
        </p:txBody>
      </p:sp>
      <p:sp>
        <p:nvSpPr>
          <p:cNvPr id="102" name="Rounded Rectangle 101"/>
          <p:cNvSpPr/>
          <p:nvPr/>
        </p:nvSpPr>
        <p:spPr>
          <a:xfrm rot="7843018">
            <a:off x="3119114" y="4414137"/>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wrap="none" rtlCol="0" anchor="ctr" anchorCtr="0"/>
          <a:lstStyle/>
          <a:p>
            <a:pPr algn="ctr"/>
            <a:r>
              <a:rPr lang="en-US" sz="1100" dirty="0" smtClean="0"/>
              <a:t>2</a:t>
            </a:r>
            <a:endParaRPr lang="en-US" sz="1100" dirty="0"/>
          </a:p>
        </p:txBody>
      </p:sp>
      <p:sp>
        <p:nvSpPr>
          <p:cNvPr id="103" name="Rounded Rectangle 102"/>
          <p:cNvSpPr/>
          <p:nvPr/>
        </p:nvSpPr>
        <p:spPr>
          <a:xfrm rot="7843018">
            <a:off x="2966714" y="4566537"/>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wrap="none" rtlCol="0" anchor="ctr" anchorCtr="0"/>
          <a:lstStyle/>
          <a:p>
            <a:pPr algn="ctr"/>
            <a:r>
              <a:rPr lang="en-US" sz="1100" dirty="0" smtClean="0"/>
              <a:t>3</a:t>
            </a:r>
            <a:endParaRPr lang="en-US" sz="1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p:cNvPicPr/>
          <p:nvPr/>
        </p:nvPicPr>
        <p:blipFill rotWithShape="1">
          <a:blip r:embed="rId2">
            <a:extLst>
              <a:ext uri="{28A0092B-C50C-407E-A947-70E740481C1C}">
                <a14:useLocalDpi xmlns:a14="http://schemas.microsoft.com/office/drawing/2010/main" val="0"/>
              </a:ext>
            </a:extLst>
          </a:blip>
          <a:srcRect l="31224" t="17051" r="12356" b="2491"/>
          <a:stretch/>
        </p:blipFill>
        <p:spPr bwMode="auto">
          <a:xfrm>
            <a:off x="1219200" y="1676400"/>
            <a:ext cx="5740400" cy="4696777"/>
          </a:xfrm>
          <a:prstGeom prst="rect">
            <a:avLst/>
          </a:prstGeom>
          <a:noFill/>
          <a:ln>
            <a:noFill/>
          </a:ln>
          <a:extLst>
            <a:ext uri="{53640926-AAD7-44d8-BBD7-CCE9431645EC}">
              <a14:shadowObscured xmlns:a14="http://schemas.microsoft.com/office/drawing/2010/main"/>
            </a:ext>
          </a:extLst>
        </p:spPr>
      </p:pic>
      <p:cxnSp>
        <p:nvCxnSpPr>
          <p:cNvPr id="21" name="Straight Arrow Connector 20"/>
          <p:cNvCxnSpPr/>
          <p:nvPr/>
        </p:nvCxnSpPr>
        <p:spPr>
          <a:xfrm flipH="1" flipV="1">
            <a:off x="3581400" y="5791200"/>
            <a:ext cx="534548" cy="550544"/>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3048000" y="4038600"/>
            <a:ext cx="609600" cy="685800"/>
          </a:xfrm>
          <a:prstGeom prst="straightConnector1">
            <a:avLst/>
          </a:prstGeom>
          <a:ln w="53975">
            <a:solidFill>
              <a:srgbClr val="A6A6A6"/>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4038600" y="3124200"/>
            <a:ext cx="762000" cy="838200"/>
          </a:xfrm>
          <a:prstGeom prst="straightConnector1">
            <a:avLst/>
          </a:prstGeom>
          <a:ln w="53975">
            <a:solidFill>
              <a:srgbClr val="A6A6A6"/>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667000" y="5276165"/>
            <a:ext cx="457200" cy="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quot;No&quot; Symbol 33"/>
          <p:cNvSpPr/>
          <p:nvPr/>
        </p:nvSpPr>
        <p:spPr>
          <a:xfrm>
            <a:off x="2743200" y="5103104"/>
            <a:ext cx="304800" cy="304800"/>
          </a:xfrm>
          <a:prstGeom prst="noSmoking">
            <a:avLst>
              <a:gd name="adj" fmla="val 7505"/>
            </a:avLst>
          </a:prstGeom>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TextBox 17"/>
          <p:cNvSpPr txBox="1"/>
          <p:nvPr/>
        </p:nvSpPr>
        <p:spPr>
          <a:xfrm>
            <a:off x="3625434" y="5039994"/>
            <a:ext cx="1233669" cy="646331"/>
          </a:xfrm>
          <a:prstGeom prst="rect">
            <a:avLst/>
          </a:prstGeom>
          <a:noFill/>
        </p:spPr>
        <p:txBody>
          <a:bodyPr wrap="none" rtlCol="0">
            <a:spAutoFit/>
          </a:bodyPr>
          <a:lstStyle/>
          <a:p>
            <a:r>
              <a:rPr lang="en-US" b="1" dirty="0" smtClean="0">
                <a:solidFill>
                  <a:srgbClr val="A6A6A6"/>
                </a:solidFill>
              </a:rPr>
              <a:t>Multi-rider </a:t>
            </a:r>
          </a:p>
          <a:p>
            <a:r>
              <a:rPr lang="en-US" b="1" dirty="0" smtClean="0">
                <a:solidFill>
                  <a:srgbClr val="A6A6A6"/>
                </a:solidFill>
              </a:rPr>
              <a:t>Pick-up</a:t>
            </a:r>
            <a:endParaRPr lang="en-US" b="1" dirty="0">
              <a:solidFill>
                <a:srgbClr val="A6A6A6"/>
              </a:solidFill>
            </a:endParaRPr>
          </a:p>
        </p:txBody>
      </p:sp>
      <p:sp>
        <p:nvSpPr>
          <p:cNvPr id="19" name="TextBox 18"/>
          <p:cNvSpPr txBox="1"/>
          <p:nvPr/>
        </p:nvSpPr>
        <p:spPr>
          <a:xfrm>
            <a:off x="4730812" y="2895600"/>
            <a:ext cx="1186543" cy="523220"/>
          </a:xfrm>
          <a:prstGeom prst="rect">
            <a:avLst/>
          </a:prstGeom>
          <a:noFill/>
        </p:spPr>
        <p:txBody>
          <a:bodyPr wrap="none" rtlCol="0">
            <a:spAutoFit/>
          </a:bodyPr>
          <a:lstStyle/>
          <a:p>
            <a:pPr algn="ctr"/>
            <a:r>
              <a:rPr lang="en-US" sz="1400" b="1" dirty="0" smtClean="0">
                <a:solidFill>
                  <a:srgbClr val="FF0000"/>
                </a:solidFill>
              </a:rPr>
              <a:t>Exit</a:t>
            </a:r>
          </a:p>
          <a:p>
            <a:pPr algn="ctr"/>
            <a:r>
              <a:rPr lang="en-US" sz="1400" b="1" dirty="0" smtClean="0">
                <a:solidFill>
                  <a:srgbClr val="FF0000"/>
                </a:solidFill>
              </a:rPr>
              <a:t> </a:t>
            </a:r>
            <a:r>
              <a:rPr lang="en-US" sz="1100" b="1" dirty="0" smtClean="0">
                <a:solidFill>
                  <a:srgbClr val="FF0000"/>
                </a:solidFill>
              </a:rPr>
              <a:t>(obey stop  sign)</a:t>
            </a:r>
            <a:endParaRPr lang="en-US" sz="1100" b="1" dirty="0">
              <a:solidFill>
                <a:srgbClr val="FF0000"/>
              </a:solidFill>
            </a:endParaRPr>
          </a:p>
        </p:txBody>
      </p:sp>
      <p:sp>
        <p:nvSpPr>
          <p:cNvPr id="16" name="Rectangle 15"/>
          <p:cNvSpPr/>
          <p:nvPr/>
        </p:nvSpPr>
        <p:spPr>
          <a:xfrm>
            <a:off x="266700" y="381000"/>
            <a:ext cx="7467600" cy="1384995"/>
          </a:xfrm>
          <a:prstGeom prst="rect">
            <a:avLst/>
          </a:prstGeom>
        </p:spPr>
        <p:txBody>
          <a:bodyPr wrap="square">
            <a:spAutoFit/>
          </a:bodyPr>
          <a:lstStyle/>
          <a:p>
            <a:pPr algn="ctr"/>
            <a:r>
              <a:rPr lang="en-US" b="1" dirty="0" smtClean="0"/>
              <a:t>Rear Parking Lot Instructions - Afternoon Pick-Up (SINGLES)</a:t>
            </a:r>
          </a:p>
          <a:p>
            <a:pPr algn="ctr"/>
            <a:r>
              <a:rPr lang="en-US" b="1" dirty="0" smtClean="0"/>
              <a:t> </a:t>
            </a:r>
            <a:endParaRPr lang="en-US" b="1" dirty="0"/>
          </a:p>
          <a:p>
            <a:r>
              <a:rPr lang="en-US" sz="1600" dirty="0" smtClean="0"/>
              <a:t>Turn right </a:t>
            </a:r>
            <a:r>
              <a:rPr lang="en-US" sz="1600" dirty="0"/>
              <a:t>into the back parking lot. If you are </a:t>
            </a:r>
            <a:r>
              <a:rPr lang="en-US" sz="1600" dirty="0" smtClean="0"/>
              <a:t>at the front, </a:t>
            </a:r>
            <a:r>
              <a:rPr lang="en-US" sz="1600" dirty="0"/>
              <a:t>pull to where </a:t>
            </a:r>
            <a:r>
              <a:rPr lang="en-US" sz="1600" dirty="0" smtClean="0"/>
              <a:t>the </a:t>
            </a:r>
            <a:r>
              <a:rPr lang="en-US" sz="1600" dirty="0"/>
              <a:t>line is on the </a:t>
            </a:r>
            <a:r>
              <a:rPr lang="en-US" sz="1600" dirty="0" smtClean="0"/>
              <a:t>map.  Single rider pick-ups should pull up in three lines to the lower parking </a:t>
            </a:r>
            <a:r>
              <a:rPr lang="en-US" sz="1600" dirty="0"/>
              <a:t>lot by the </a:t>
            </a:r>
            <a:r>
              <a:rPr lang="en-US" sz="1600" dirty="0" smtClean="0"/>
              <a:t>church in front of the Grove (</a:t>
            </a:r>
            <a:r>
              <a:rPr lang="en-US" sz="1600" dirty="0"/>
              <a:t>see  detail below).   </a:t>
            </a:r>
          </a:p>
        </p:txBody>
      </p:sp>
      <p:sp>
        <p:nvSpPr>
          <p:cNvPr id="20" name="Rounded Rectangle 19"/>
          <p:cNvSpPr/>
          <p:nvPr/>
        </p:nvSpPr>
        <p:spPr>
          <a:xfrm rot="2700000">
            <a:off x="3123052" y="4715632"/>
            <a:ext cx="228600" cy="91440"/>
          </a:xfrm>
          <a:prstGeom prst="roundRect">
            <a:avLst/>
          </a:prstGeom>
          <a:solidFill>
            <a:srgbClr val="A6A6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ounded Rectangle 21"/>
          <p:cNvSpPr/>
          <p:nvPr/>
        </p:nvSpPr>
        <p:spPr>
          <a:xfrm rot="2700000">
            <a:off x="3199252" y="4639431"/>
            <a:ext cx="228600" cy="91440"/>
          </a:xfrm>
          <a:prstGeom prst="roundRect">
            <a:avLst/>
          </a:prstGeom>
          <a:solidFill>
            <a:srgbClr val="A6A6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p:nvSpPr>
        <p:spPr>
          <a:xfrm rot="2700000">
            <a:off x="3275452" y="4868032"/>
            <a:ext cx="228600" cy="91440"/>
          </a:xfrm>
          <a:prstGeom prst="roundRect">
            <a:avLst/>
          </a:prstGeom>
          <a:solidFill>
            <a:srgbClr val="A6A6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ounded Rectangle 24"/>
          <p:cNvSpPr/>
          <p:nvPr/>
        </p:nvSpPr>
        <p:spPr>
          <a:xfrm rot="2700000">
            <a:off x="3427852" y="5020432"/>
            <a:ext cx="228600" cy="91440"/>
          </a:xfrm>
          <a:prstGeom prst="roundRect">
            <a:avLst/>
          </a:prstGeom>
          <a:solidFill>
            <a:srgbClr val="A6A6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65000"/>
                </a:schemeClr>
              </a:solidFill>
            </a:endParaRPr>
          </a:p>
        </p:txBody>
      </p:sp>
      <p:sp>
        <p:nvSpPr>
          <p:cNvPr id="27" name="Rounded Rectangle 26"/>
          <p:cNvSpPr/>
          <p:nvPr/>
        </p:nvSpPr>
        <p:spPr>
          <a:xfrm rot="2700000">
            <a:off x="3351652" y="4791832"/>
            <a:ext cx="228600" cy="91440"/>
          </a:xfrm>
          <a:prstGeom prst="roundRect">
            <a:avLst/>
          </a:prstGeom>
          <a:solidFill>
            <a:srgbClr val="A6A6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ounded Rectangle 27"/>
          <p:cNvSpPr/>
          <p:nvPr/>
        </p:nvSpPr>
        <p:spPr>
          <a:xfrm rot="2700000">
            <a:off x="3504051" y="4944231"/>
            <a:ext cx="228600" cy="91440"/>
          </a:xfrm>
          <a:prstGeom prst="roundRect">
            <a:avLst/>
          </a:prstGeom>
          <a:solidFill>
            <a:srgbClr val="A6A6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ounded Rectangle 28"/>
          <p:cNvSpPr/>
          <p:nvPr/>
        </p:nvSpPr>
        <p:spPr>
          <a:xfrm rot="2700000">
            <a:off x="3046852" y="4791832"/>
            <a:ext cx="228600" cy="91440"/>
          </a:xfrm>
          <a:prstGeom prst="roundRect">
            <a:avLst/>
          </a:prstGeom>
          <a:solidFill>
            <a:srgbClr val="A6A6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ounded Rectangle 29"/>
          <p:cNvSpPr/>
          <p:nvPr/>
        </p:nvSpPr>
        <p:spPr>
          <a:xfrm rot="2700000">
            <a:off x="3199252" y="4944232"/>
            <a:ext cx="228600" cy="91440"/>
          </a:xfrm>
          <a:prstGeom prst="roundRect">
            <a:avLst/>
          </a:prstGeom>
          <a:solidFill>
            <a:srgbClr val="A6A6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ounded Rectangle 31"/>
          <p:cNvSpPr/>
          <p:nvPr/>
        </p:nvSpPr>
        <p:spPr>
          <a:xfrm rot="2700000">
            <a:off x="3351652" y="5096632"/>
            <a:ext cx="228600" cy="91440"/>
          </a:xfrm>
          <a:prstGeom prst="roundRect">
            <a:avLst/>
          </a:prstGeom>
          <a:solidFill>
            <a:srgbClr val="A6A6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p:cNvSpPr/>
          <p:nvPr/>
        </p:nvSpPr>
        <p:spPr>
          <a:xfrm>
            <a:off x="4724400" y="3657600"/>
            <a:ext cx="4572000" cy="923330"/>
          </a:xfrm>
          <a:prstGeom prst="rect">
            <a:avLst/>
          </a:prstGeom>
        </p:spPr>
        <p:txBody>
          <a:bodyPr>
            <a:spAutoFit/>
          </a:bodyPr>
          <a:lstStyle/>
          <a:p>
            <a:endParaRPr lang="en-US" b="1" dirty="0" smtClean="0">
              <a:solidFill>
                <a:srgbClr val="FFFF00"/>
              </a:solidFill>
            </a:endParaRPr>
          </a:p>
          <a:p>
            <a:r>
              <a:rPr lang="en-US" b="1" dirty="0" smtClean="0">
                <a:solidFill>
                  <a:srgbClr val="604A7B"/>
                </a:solidFill>
              </a:rPr>
              <a:t>Single-rider </a:t>
            </a:r>
          </a:p>
          <a:p>
            <a:r>
              <a:rPr lang="en-US" b="1" dirty="0" smtClean="0">
                <a:solidFill>
                  <a:srgbClr val="604A7B"/>
                </a:solidFill>
              </a:rPr>
              <a:t>Pick-up</a:t>
            </a:r>
            <a:endParaRPr lang="en-US" b="1" dirty="0">
              <a:solidFill>
                <a:srgbClr val="604A7B"/>
              </a:solidFill>
            </a:endParaRPr>
          </a:p>
        </p:txBody>
      </p:sp>
      <p:sp>
        <p:nvSpPr>
          <p:cNvPr id="38" name="Rectangle 37"/>
          <p:cNvSpPr/>
          <p:nvPr/>
        </p:nvSpPr>
        <p:spPr>
          <a:xfrm>
            <a:off x="7010400" y="1981200"/>
            <a:ext cx="1981200" cy="3477875"/>
          </a:xfrm>
          <a:prstGeom prst="rect">
            <a:avLst/>
          </a:prstGeom>
        </p:spPr>
        <p:txBody>
          <a:bodyPr wrap="square">
            <a:spAutoFit/>
          </a:bodyPr>
          <a:lstStyle/>
          <a:p>
            <a:r>
              <a:rPr lang="en-US" sz="1100" dirty="0"/>
              <a:t>The afternoon dismissal procedure begins at </a:t>
            </a:r>
            <a:r>
              <a:rPr lang="en-US" sz="1100" dirty="0" smtClean="0"/>
              <a:t>2:55pm.</a:t>
            </a:r>
          </a:p>
          <a:p>
            <a:endParaRPr lang="en-US" sz="1100" dirty="0"/>
          </a:p>
          <a:p>
            <a:r>
              <a:rPr lang="en-US" sz="1100" dirty="0" smtClean="0"/>
              <a:t>No </a:t>
            </a:r>
            <a:r>
              <a:rPr lang="en-US" sz="1100" dirty="0"/>
              <a:t>left turn into the back </a:t>
            </a:r>
          </a:p>
          <a:p>
            <a:r>
              <a:rPr lang="en-US" sz="1100" dirty="0"/>
              <a:t>parking lot from Woodmont </a:t>
            </a:r>
            <a:r>
              <a:rPr lang="en-US" sz="1100" dirty="0" smtClean="0"/>
              <a:t>Drive.</a:t>
            </a:r>
          </a:p>
          <a:p>
            <a:endParaRPr lang="en-US" sz="1100" dirty="0" smtClean="0"/>
          </a:p>
          <a:p>
            <a:r>
              <a:rPr lang="en-US" sz="1100" dirty="0" smtClean="0"/>
              <a:t>Exit </a:t>
            </a:r>
            <a:r>
              <a:rPr lang="en-US" sz="1100" dirty="0"/>
              <a:t>by the front of St. Edward the Confessor Church. </a:t>
            </a:r>
          </a:p>
          <a:p>
            <a:endParaRPr lang="en-US" sz="1100" dirty="0" smtClean="0"/>
          </a:p>
          <a:p>
            <a:r>
              <a:rPr lang="en-US" sz="1100" dirty="0" smtClean="0"/>
              <a:t>Supervision </a:t>
            </a:r>
            <a:r>
              <a:rPr lang="en-US" sz="1100" dirty="0"/>
              <a:t>for car riders is until 3:15 pm. </a:t>
            </a:r>
            <a:endParaRPr lang="en-US" sz="1100" dirty="0" smtClean="0"/>
          </a:p>
          <a:p>
            <a:endParaRPr lang="en-US" sz="1100" dirty="0"/>
          </a:p>
          <a:p>
            <a:r>
              <a:rPr lang="en-US" sz="1100" dirty="0"/>
              <a:t>Bus riders in grades 1-3 will exit through the front door of FHH to board the buses. </a:t>
            </a:r>
            <a:endParaRPr lang="en-US" sz="1100" dirty="0" smtClean="0"/>
          </a:p>
          <a:p>
            <a:endParaRPr lang="en-US" sz="1100" dirty="0"/>
          </a:p>
          <a:p>
            <a:r>
              <a:rPr lang="en-US" sz="1100" dirty="0" smtClean="0"/>
              <a:t>Students </a:t>
            </a:r>
            <a:r>
              <a:rPr lang="en-US" sz="1100" dirty="0"/>
              <a:t>in grades 4-8 will exit through the main front door of the school to board buses. </a:t>
            </a:r>
          </a:p>
        </p:txBody>
      </p:sp>
      <p:pic>
        <p:nvPicPr>
          <p:cNvPr id="40" name="Picture 2"/>
          <p:cNvPicPr>
            <a:picLocks noChangeAspect="1" noChangeArrowheads="1"/>
          </p:cNvPicPr>
          <p:nvPr/>
        </p:nvPicPr>
        <p:blipFill>
          <a:blip r:embed="rId3" cstate="print"/>
          <a:srcRect/>
          <a:stretch>
            <a:fillRect/>
          </a:stretch>
        </p:blipFill>
        <p:spPr bwMode="auto">
          <a:xfrm>
            <a:off x="7924800" y="6248400"/>
            <a:ext cx="914400" cy="339090"/>
          </a:xfrm>
          <a:prstGeom prst="rect">
            <a:avLst/>
          </a:prstGeom>
          <a:noFill/>
          <a:ln w="9525">
            <a:noFill/>
            <a:miter lim="800000"/>
            <a:headEnd/>
            <a:tailEnd/>
          </a:ln>
        </p:spPr>
      </p:pic>
      <p:cxnSp>
        <p:nvCxnSpPr>
          <p:cNvPr id="41" name="Straight Arrow Connector 40"/>
          <p:cNvCxnSpPr/>
          <p:nvPr/>
        </p:nvCxnSpPr>
        <p:spPr>
          <a:xfrm>
            <a:off x="1295400" y="4038600"/>
            <a:ext cx="381000" cy="22860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6" name="&quot;No&quot; Symbol 35"/>
          <p:cNvSpPr/>
          <p:nvPr/>
        </p:nvSpPr>
        <p:spPr>
          <a:xfrm>
            <a:off x="1295400" y="3962400"/>
            <a:ext cx="304800" cy="304800"/>
          </a:xfrm>
          <a:prstGeom prst="noSmoking">
            <a:avLst>
              <a:gd name="adj" fmla="val 7505"/>
            </a:avLst>
          </a:prstGeom>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42" name="Straight Arrow Connector 41"/>
          <p:cNvCxnSpPr/>
          <p:nvPr/>
        </p:nvCxnSpPr>
        <p:spPr>
          <a:xfrm flipV="1">
            <a:off x="3313552" y="5407905"/>
            <a:ext cx="77348" cy="324776"/>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648200" y="3505200"/>
            <a:ext cx="22860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flipV="1">
            <a:off x="4343400" y="3733800"/>
            <a:ext cx="533400" cy="609600"/>
          </a:xfrm>
          <a:prstGeom prst="straightConnector1">
            <a:avLst/>
          </a:prstGeom>
          <a:ln w="53975">
            <a:solidFill>
              <a:srgbClr val="604A7B"/>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4038600" y="3657600"/>
            <a:ext cx="762000" cy="838200"/>
          </a:xfrm>
          <a:prstGeom prst="straightConnector1">
            <a:avLst/>
          </a:prstGeom>
          <a:ln w="53975">
            <a:solidFill>
              <a:srgbClr val="604A7B"/>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3886200" y="3505200"/>
            <a:ext cx="762000" cy="838200"/>
          </a:xfrm>
          <a:prstGeom prst="straightConnector1">
            <a:avLst/>
          </a:prstGeom>
          <a:ln w="53975">
            <a:solidFill>
              <a:srgbClr val="604A7B"/>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343400" y="4343400"/>
            <a:ext cx="76200" cy="94488"/>
          </a:xfrm>
          <a:prstGeom prst="line">
            <a:avLst/>
          </a:prstGeom>
          <a:ln w="50800" cmpd="sng">
            <a:solidFill>
              <a:srgbClr val="604A7B"/>
            </a:solidFill>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flipH="1">
            <a:off x="4191000" y="4419600"/>
            <a:ext cx="228600" cy="228600"/>
          </a:xfrm>
          <a:prstGeom prst="line">
            <a:avLst/>
          </a:prstGeom>
          <a:ln w="38100" cmpd="sng">
            <a:solidFill>
              <a:srgbClr val="604A7B"/>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7516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Picture 49"/>
          <p:cNvPicPr/>
          <p:nvPr/>
        </p:nvPicPr>
        <p:blipFill rotWithShape="1">
          <a:blip r:embed="rId2">
            <a:extLst>
              <a:ext uri="{28A0092B-C50C-407E-A947-70E740481C1C}">
                <a14:useLocalDpi xmlns:a14="http://schemas.microsoft.com/office/drawing/2010/main" val="0"/>
              </a:ext>
            </a:extLst>
          </a:blip>
          <a:srcRect l="31224" t="29017" r="12356" b="2491"/>
          <a:stretch/>
        </p:blipFill>
        <p:spPr bwMode="auto">
          <a:xfrm>
            <a:off x="1066800" y="2374900"/>
            <a:ext cx="5740400" cy="3998277"/>
          </a:xfrm>
          <a:prstGeom prst="rect">
            <a:avLst/>
          </a:prstGeom>
          <a:noFill/>
          <a:ln>
            <a:noFill/>
          </a:ln>
          <a:extLst>
            <a:ext uri="{53640926-AAD7-44d8-BBD7-CCE9431645EC}">
              <a14:shadowObscured xmlns:a14="http://schemas.microsoft.com/office/drawing/2010/main"/>
            </a:ext>
          </a:extLst>
        </p:spPr>
      </p:pic>
      <p:cxnSp>
        <p:nvCxnSpPr>
          <p:cNvPr id="21" name="Straight Arrow Connector 20"/>
          <p:cNvCxnSpPr/>
          <p:nvPr/>
        </p:nvCxnSpPr>
        <p:spPr>
          <a:xfrm flipH="1" flipV="1">
            <a:off x="3465952" y="5867401"/>
            <a:ext cx="534548" cy="550544"/>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3048000" y="4038600"/>
            <a:ext cx="609600" cy="685800"/>
          </a:xfrm>
          <a:prstGeom prst="straightConnector1">
            <a:avLst/>
          </a:prstGeom>
          <a:ln w="53975">
            <a:solidFill>
              <a:srgbClr val="31859C"/>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flipV="1">
            <a:off x="3124200" y="3429000"/>
            <a:ext cx="494151" cy="369332"/>
          </a:xfrm>
          <a:prstGeom prst="straightConnector1">
            <a:avLst/>
          </a:prstGeom>
          <a:ln w="53975">
            <a:solidFill>
              <a:srgbClr val="31859C"/>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667000" y="5276165"/>
            <a:ext cx="457200" cy="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quot;No&quot; Symbol 33"/>
          <p:cNvSpPr/>
          <p:nvPr/>
        </p:nvSpPr>
        <p:spPr>
          <a:xfrm>
            <a:off x="2743200" y="5103104"/>
            <a:ext cx="304800" cy="304800"/>
          </a:xfrm>
          <a:prstGeom prst="noSmoking">
            <a:avLst>
              <a:gd name="adj" fmla="val 7505"/>
            </a:avLst>
          </a:prstGeom>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TextBox 17"/>
          <p:cNvSpPr txBox="1"/>
          <p:nvPr/>
        </p:nvSpPr>
        <p:spPr>
          <a:xfrm>
            <a:off x="3625434" y="5039994"/>
            <a:ext cx="1233669" cy="646331"/>
          </a:xfrm>
          <a:prstGeom prst="rect">
            <a:avLst/>
          </a:prstGeom>
          <a:noFill/>
        </p:spPr>
        <p:txBody>
          <a:bodyPr wrap="none" rtlCol="0">
            <a:spAutoFit/>
          </a:bodyPr>
          <a:lstStyle/>
          <a:p>
            <a:r>
              <a:rPr lang="en-US" b="1" dirty="0" smtClean="0">
                <a:solidFill>
                  <a:srgbClr val="00B0F0"/>
                </a:solidFill>
              </a:rPr>
              <a:t>Multi-rider </a:t>
            </a:r>
          </a:p>
          <a:p>
            <a:r>
              <a:rPr lang="en-US" b="1" dirty="0">
                <a:solidFill>
                  <a:srgbClr val="00B0F0"/>
                </a:solidFill>
              </a:rPr>
              <a:t>P</a:t>
            </a:r>
            <a:r>
              <a:rPr lang="en-US" b="1" dirty="0" smtClean="0">
                <a:solidFill>
                  <a:srgbClr val="00B0F0"/>
                </a:solidFill>
              </a:rPr>
              <a:t>ick-up</a:t>
            </a:r>
            <a:endParaRPr lang="en-US" b="1" dirty="0">
              <a:solidFill>
                <a:srgbClr val="00B0F0"/>
              </a:solidFill>
            </a:endParaRPr>
          </a:p>
        </p:txBody>
      </p:sp>
      <p:sp>
        <p:nvSpPr>
          <p:cNvPr id="19" name="TextBox 18"/>
          <p:cNvSpPr txBox="1"/>
          <p:nvPr/>
        </p:nvSpPr>
        <p:spPr>
          <a:xfrm>
            <a:off x="4730812" y="2895600"/>
            <a:ext cx="1186543" cy="523220"/>
          </a:xfrm>
          <a:prstGeom prst="rect">
            <a:avLst/>
          </a:prstGeom>
          <a:noFill/>
        </p:spPr>
        <p:txBody>
          <a:bodyPr wrap="none" rtlCol="0">
            <a:spAutoFit/>
          </a:bodyPr>
          <a:lstStyle/>
          <a:p>
            <a:pPr algn="ctr"/>
            <a:r>
              <a:rPr lang="en-US" sz="1400" b="1" dirty="0" smtClean="0">
                <a:solidFill>
                  <a:srgbClr val="FF0000"/>
                </a:solidFill>
              </a:rPr>
              <a:t>Exit</a:t>
            </a:r>
          </a:p>
          <a:p>
            <a:pPr algn="ctr"/>
            <a:r>
              <a:rPr lang="en-US" sz="1400" b="1" dirty="0" smtClean="0">
                <a:solidFill>
                  <a:srgbClr val="FF0000"/>
                </a:solidFill>
              </a:rPr>
              <a:t> </a:t>
            </a:r>
            <a:r>
              <a:rPr lang="en-US" sz="1100" b="1" dirty="0" smtClean="0">
                <a:solidFill>
                  <a:srgbClr val="FF0000"/>
                </a:solidFill>
              </a:rPr>
              <a:t>(obey stop  sign)</a:t>
            </a:r>
            <a:endParaRPr lang="en-US" sz="1100" b="1" dirty="0">
              <a:solidFill>
                <a:srgbClr val="FF0000"/>
              </a:solidFill>
            </a:endParaRPr>
          </a:p>
        </p:txBody>
      </p:sp>
      <p:sp>
        <p:nvSpPr>
          <p:cNvPr id="16" name="Rectangle 15"/>
          <p:cNvSpPr/>
          <p:nvPr/>
        </p:nvSpPr>
        <p:spPr>
          <a:xfrm>
            <a:off x="266700" y="309687"/>
            <a:ext cx="7467600" cy="2092881"/>
          </a:xfrm>
          <a:prstGeom prst="rect">
            <a:avLst/>
          </a:prstGeom>
        </p:spPr>
        <p:txBody>
          <a:bodyPr wrap="square">
            <a:spAutoFit/>
          </a:bodyPr>
          <a:lstStyle/>
          <a:p>
            <a:pPr algn="ctr"/>
            <a:r>
              <a:rPr lang="en-US" b="1" dirty="0" smtClean="0"/>
              <a:t>Rear Parking Lot Instructions - Afternoon Pic-Up in Inclement Weather</a:t>
            </a:r>
            <a:endParaRPr lang="en-US" b="1" dirty="0"/>
          </a:p>
          <a:p>
            <a:r>
              <a:rPr lang="en-US" sz="1600" dirty="0" smtClean="0"/>
              <a:t>Turn right </a:t>
            </a:r>
            <a:r>
              <a:rPr lang="en-US" sz="1600" dirty="0"/>
              <a:t>into the back parking lot. </a:t>
            </a:r>
            <a:r>
              <a:rPr lang="en-US" sz="1600" dirty="0" smtClean="0"/>
              <a:t>Multi</a:t>
            </a:r>
            <a:r>
              <a:rPr lang="en-US" sz="1600" dirty="0"/>
              <a:t>-rider </a:t>
            </a:r>
            <a:r>
              <a:rPr lang="en-US" sz="1600" dirty="0" smtClean="0"/>
              <a:t>pick-up </a:t>
            </a:r>
            <a:r>
              <a:rPr lang="en-US" sz="1600" dirty="0"/>
              <a:t>stays to the far left of the parking lot along the back of the school in </a:t>
            </a:r>
            <a:r>
              <a:rPr lang="en-US" sz="1600" dirty="0" smtClean="0"/>
              <a:t>single </a:t>
            </a:r>
            <a:r>
              <a:rPr lang="en-US" sz="1600" dirty="0"/>
              <a:t>car </a:t>
            </a:r>
            <a:r>
              <a:rPr lang="en-US" sz="1600" dirty="0" smtClean="0"/>
              <a:t>lines stacked side by side with hoods facing the rear of the school (see  detail below).  In the event of inclement weather, car pool cars should pull around to the front of the school and exit onto </a:t>
            </a:r>
            <a:r>
              <a:rPr lang="en-US" sz="1600" dirty="0" err="1" smtClean="0"/>
              <a:t>Woodmont</a:t>
            </a:r>
            <a:r>
              <a:rPr lang="en-US" sz="1600" dirty="0" smtClean="0"/>
              <a:t> Road.  Single rider pick-ups should pull up to the upper parking lot of </a:t>
            </a:r>
            <a:r>
              <a:rPr lang="en-US" sz="1600" dirty="0"/>
              <a:t>the </a:t>
            </a:r>
            <a:r>
              <a:rPr lang="en-US" sz="1600" dirty="0" smtClean="0"/>
              <a:t>church along side the gym to pick up students and the exit to </a:t>
            </a:r>
            <a:r>
              <a:rPr lang="en-US" sz="1600" dirty="0" err="1" smtClean="0"/>
              <a:t>Dolfield</a:t>
            </a:r>
            <a:r>
              <a:rPr lang="en-US" sz="1600" dirty="0" smtClean="0"/>
              <a:t> Road.   If you are at the front, pull to the respective line.</a:t>
            </a:r>
            <a:endParaRPr lang="en-US" sz="1600" dirty="0"/>
          </a:p>
        </p:txBody>
      </p:sp>
      <p:sp>
        <p:nvSpPr>
          <p:cNvPr id="20" name="Rounded Rectangle 19"/>
          <p:cNvSpPr/>
          <p:nvPr/>
        </p:nvSpPr>
        <p:spPr>
          <a:xfrm rot="2700000">
            <a:off x="3123052" y="4715632"/>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ounded Rectangle 21"/>
          <p:cNvSpPr/>
          <p:nvPr/>
        </p:nvSpPr>
        <p:spPr>
          <a:xfrm rot="2700000">
            <a:off x="3199252" y="4639431"/>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p:cNvSpPr/>
          <p:nvPr/>
        </p:nvSpPr>
        <p:spPr>
          <a:xfrm rot="2700000">
            <a:off x="3275452" y="4868032"/>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ounded Rectangle 24"/>
          <p:cNvSpPr/>
          <p:nvPr/>
        </p:nvSpPr>
        <p:spPr>
          <a:xfrm rot="2700000">
            <a:off x="3427852" y="5020432"/>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ounded Rectangle 26"/>
          <p:cNvSpPr/>
          <p:nvPr/>
        </p:nvSpPr>
        <p:spPr>
          <a:xfrm rot="2700000">
            <a:off x="3351652" y="4791832"/>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ounded Rectangle 27"/>
          <p:cNvSpPr/>
          <p:nvPr/>
        </p:nvSpPr>
        <p:spPr>
          <a:xfrm rot="2700000">
            <a:off x="3504051" y="4944231"/>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ounded Rectangle 28"/>
          <p:cNvSpPr/>
          <p:nvPr/>
        </p:nvSpPr>
        <p:spPr>
          <a:xfrm rot="2700000">
            <a:off x="3046852" y="4791832"/>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ounded Rectangle 29"/>
          <p:cNvSpPr/>
          <p:nvPr/>
        </p:nvSpPr>
        <p:spPr>
          <a:xfrm rot="2700000">
            <a:off x="3199252" y="4944232"/>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ounded Rectangle 31"/>
          <p:cNvSpPr/>
          <p:nvPr/>
        </p:nvSpPr>
        <p:spPr>
          <a:xfrm rot="2700000">
            <a:off x="3351652" y="5096632"/>
            <a:ext cx="228600" cy="914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3" name="Straight Arrow Connector 32"/>
          <p:cNvCxnSpPr/>
          <p:nvPr/>
        </p:nvCxnSpPr>
        <p:spPr>
          <a:xfrm flipV="1">
            <a:off x="3886200" y="4343400"/>
            <a:ext cx="381397" cy="533400"/>
          </a:xfrm>
          <a:prstGeom prst="straightConnector1">
            <a:avLst/>
          </a:prstGeom>
          <a:ln w="53975">
            <a:solidFill>
              <a:srgbClr val="604A7B"/>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4419600" y="3698711"/>
            <a:ext cx="2057400" cy="923330"/>
          </a:xfrm>
          <a:prstGeom prst="rect">
            <a:avLst/>
          </a:prstGeom>
        </p:spPr>
        <p:txBody>
          <a:bodyPr wrap="square">
            <a:spAutoFit/>
          </a:bodyPr>
          <a:lstStyle/>
          <a:p>
            <a:endParaRPr lang="en-US" b="1" dirty="0" smtClean="0">
              <a:solidFill>
                <a:srgbClr val="FFFF00"/>
              </a:solidFill>
            </a:endParaRPr>
          </a:p>
          <a:p>
            <a:r>
              <a:rPr lang="en-US" b="1" dirty="0" smtClean="0">
                <a:solidFill>
                  <a:srgbClr val="604A7B"/>
                </a:solidFill>
              </a:rPr>
              <a:t>Single-rider </a:t>
            </a:r>
          </a:p>
          <a:p>
            <a:r>
              <a:rPr lang="en-US" b="1" dirty="0" smtClean="0">
                <a:solidFill>
                  <a:srgbClr val="604A7B"/>
                </a:solidFill>
              </a:rPr>
              <a:t>Pick-up</a:t>
            </a:r>
            <a:endParaRPr lang="en-US" b="1" dirty="0">
              <a:solidFill>
                <a:srgbClr val="604A7B"/>
              </a:solidFill>
            </a:endParaRPr>
          </a:p>
        </p:txBody>
      </p:sp>
      <p:sp>
        <p:nvSpPr>
          <p:cNvPr id="39" name="Rectangle 38"/>
          <p:cNvSpPr/>
          <p:nvPr/>
        </p:nvSpPr>
        <p:spPr>
          <a:xfrm>
            <a:off x="1868027" y="3320534"/>
            <a:ext cx="1295400" cy="369332"/>
          </a:xfrm>
          <a:prstGeom prst="rect">
            <a:avLst/>
          </a:prstGeom>
        </p:spPr>
        <p:txBody>
          <a:bodyPr wrap="square">
            <a:spAutoFit/>
          </a:bodyPr>
          <a:lstStyle/>
          <a:p>
            <a:r>
              <a:rPr lang="en-US" b="1" dirty="0" smtClean="0">
                <a:solidFill>
                  <a:srgbClr val="FFC000"/>
                </a:solidFill>
              </a:rPr>
              <a:t>Bus Riders</a:t>
            </a:r>
            <a:endParaRPr lang="en-US" b="1" dirty="0">
              <a:solidFill>
                <a:srgbClr val="FFC000"/>
              </a:solidFill>
            </a:endParaRPr>
          </a:p>
        </p:txBody>
      </p:sp>
      <p:cxnSp>
        <p:nvCxnSpPr>
          <p:cNvPr id="41" name="Straight Arrow Connector 40"/>
          <p:cNvCxnSpPr/>
          <p:nvPr/>
        </p:nvCxnSpPr>
        <p:spPr>
          <a:xfrm>
            <a:off x="1295400" y="4038600"/>
            <a:ext cx="381000" cy="22860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6" name="&quot;No&quot; Symbol 35"/>
          <p:cNvSpPr/>
          <p:nvPr/>
        </p:nvSpPr>
        <p:spPr>
          <a:xfrm>
            <a:off x="1295400" y="3962400"/>
            <a:ext cx="304800" cy="304800"/>
          </a:xfrm>
          <a:prstGeom prst="noSmoking">
            <a:avLst>
              <a:gd name="adj" fmla="val 7505"/>
            </a:avLst>
          </a:prstGeom>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42" name="Straight Arrow Connector 41"/>
          <p:cNvCxnSpPr/>
          <p:nvPr/>
        </p:nvCxnSpPr>
        <p:spPr>
          <a:xfrm flipV="1">
            <a:off x="3313552" y="5407905"/>
            <a:ext cx="77348" cy="324776"/>
          </a:xfrm>
          <a:prstGeom prst="straightConnector1">
            <a:avLst/>
          </a:prstGeom>
          <a:ln w="53975">
            <a:solidFill>
              <a:srgbClr val="389B15"/>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2203266" y="3584361"/>
            <a:ext cx="818576" cy="938473"/>
          </a:xfrm>
          <a:prstGeom prst="straightConnector1">
            <a:avLst/>
          </a:prstGeom>
          <a:ln w="53975">
            <a:solidFill>
              <a:srgbClr val="31859C"/>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flipV="1">
            <a:off x="3886200" y="3886200"/>
            <a:ext cx="381398" cy="381000"/>
          </a:xfrm>
          <a:prstGeom prst="straightConnector1">
            <a:avLst/>
          </a:prstGeom>
          <a:ln w="53975">
            <a:solidFill>
              <a:srgbClr val="604A7B"/>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V="1">
            <a:off x="3886200" y="3276600"/>
            <a:ext cx="228600" cy="593468"/>
          </a:xfrm>
          <a:prstGeom prst="straightConnector1">
            <a:avLst/>
          </a:prstGeom>
          <a:ln w="53975">
            <a:solidFill>
              <a:srgbClr val="604A7B"/>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4495800" y="3157210"/>
            <a:ext cx="413960" cy="119390"/>
          </a:xfrm>
          <a:prstGeom prst="straightConnector1">
            <a:avLst/>
          </a:prstGeom>
          <a:ln w="53975">
            <a:solidFill>
              <a:srgbClr val="604A7B"/>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038600" y="3276600"/>
            <a:ext cx="304800" cy="7620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3581400" y="3886200"/>
            <a:ext cx="228600" cy="2286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1981200" y="4343400"/>
            <a:ext cx="466794" cy="307777"/>
          </a:xfrm>
          <a:prstGeom prst="rect">
            <a:avLst/>
          </a:prstGeom>
          <a:noFill/>
        </p:spPr>
        <p:txBody>
          <a:bodyPr wrap="none" rtlCol="0">
            <a:spAutoFit/>
          </a:bodyPr>
          <a:lstStyle/>
          <a:p>
            <a:pPr algn="ctr"/>
            <a:r>
              <a:rPr lang="en-US" sz="1400" b="1" dirty="0" smtClean="0">
                <a:solidFill>
                  <a:srgbClr val="FF0000"/>
                </a:solidFill>
              </a:rPr>
              <a:t>Exit</a:t>
            </a:r>
            <a:endParaRPr lang="en-US" sz="1100" b="1" dirty="0">
              <a:solidFill>
                <a:srgbClr val="FF0000"/>
              </a:solidFill>
            </a:endParaRPr>
          </a:p>
        </p:txBody>
      </p:sp>
      <p:sp>
        <p:nvSpPr>
          <p:cNvPr id="38" name="Rectangle 37"/>
          <p:cNvSpPr/>
          <p:nvPr/>
        </p:nvSpPr>
        <p:spPr>
          <a:xfrm>
            <a:off x="6934200" y="2209800"/>
            <a:ext cx="2057400" cy="3985706"/>
          </a:xfrm>
          <a:prstGeom prst="rect">
            <a:avLst/>
          </a:prstGeom>
        </p:spPr>
        <p:txBody>
          <a:bodyPr wrap="square">
            <a:spAutoFit/>
          </a:bodyPr>
          <a:lstStyle/>
          <a:p>
            <a:r>
              <a:rPr lang="en-US" sz="1100" dirty="0"/>
              <a:t>The afternoon dismissal procedure begins at </a:t>
            </a:r>
            <a:r>
              <a:rPr lang="en-US" sz="1100" dirty="0" smtClean="0"/>
              <a:t>2:55pm.</a:t>
            </a:r>
          </a:p>
          <a:p>
            <a:endParaRPr lang="en-US" sz="1100" dirty="0"/>
          </a:p>
          <a:p>
            <a:r>
              <a:rPr lang="en-US" sz="1100" dirty="0" smtClean="0"/>
              <a:t>No </a:t>
            </a:r>
            <a:r>
              <a:rPr lang="en-US" sz="1100" dirty="0"/>
              <a:t>left turn into the back </a:t>
            </a:r>
          </a:p>
          <a:p>
            <a:r>
              <a:rPr lang="en-US" sz="1100" dirty="0"/>
              <a:t>parking lot from Woodmont </a:t>
            </a:r>
            <a:r>
              <a:rPr lang="en-US" sz="1100" dirty="0" smtClean="0"/>
              <a:t>Drive.</a:t>
            </a:r>
          </a:p>
          <a:p>
            <a:endParaRPr lang="en-US" sz="1100" dirty="0" smtClean="0"/>
          </a:p>
          <a:p>
            <a:r>
              <a:rPr lang="en-US" sz="1100" dirty="0" smtClean="0"/>
              <a:t>Exit </a:t>
            </a:r>
            <a:r>
              <a:rPr lang="en-US" sz="1100" dirty="0"/>
              <a:t>by the front of St. Edward the Confessor Church. </a:t>
            </a:r>
          </a:p>
          <a:p>
            <a:endParaRPr lang="en-US" sz="1100" dirty="0" smtClean="0"/>
          </a:p>
          <a:p>
            <a:r>
              <a:rPr lang="en-US" sz="1100" dirty="0" smtClean="0"/>
              <a:t>Supervision </a:t>
            </a:r>
            <a:r>
              <a:rPr lang="en-US" sz="1100" dirty="0"/>
              <a:t>for car riders is until 3:15 pm. </a:t>
            </a:r>
            <a:endParaRPr lang="en-US" sz="1100" dirty="0" smtClean="0"/>
          </a:p>
          <a:p>
            <a:endParaRPr lang="en-US" sz="1100" dirty="0"/>
          </a:p>
          <a:p>
            <a:r>
              <a:rPr lang="en-US" sz="1100" dirty="0"/>
              <a:t>Bus riders in grades 1-3 will exit through the front door of FHH to board the buses. </a:t>
            </a:r>
            <a:endParaRPr lang="en-US" sz="1100" dirty="0" smtClean="0"/>
          </a:p>
          <a:p>
            <a:endParaRPr lang="en-US" sz="1100" dirty="0"/>
          </a:p>
          <a:p>
            <a:r>
              <a:rPr lang="en-US" sz="1100" dirty="0" smtClean="0"/>
              <a:t>Students </a:t>
            </a:r>
            <a:r>
              <a:rPr lang="en-US" sz="1100" dirty="0"/>
              <a:t>in grades 4-8 will exit through the main front door of the school to board buses. </a:t>
            </a:r>
            <a:endParaRPr lang="en-US" sz="1100" dirty="0" smtClean="0"/>
          </a:p>
          <a:p>
            <a:endParaRPr lang="en-US" sz="1100" dirty="0"/>
          </a:p>
          <a:p>
            <a:r>
              <a:rPr lang="en-US" sz="1100" dirty="0" smtClean="0"/>
              <a:t>Buses will depart before car pool commences.</a:t>
            </a:r>
            <a:endParaRPr lang="en-US" sz="1100" dirty="0"/>
          </a:p>
        </p:txBody>
      </p:sp>
      <p:pic>
        <p:nvPicPr>
          <p:cNvPr id="40" name="Picture 2"/>
          <p:cNvPicPr>
            <a:picLocks noChangeAspect="1" noChangeArrowheads="1"/>
          </p:cNvPicPr>
          <p:nvPr/>
        </p:nvPicPr>
        <p:blipFill>
          <a:blip r:embed="rId3" cstate="print"/>
          <a:srcRect/>
          <a:stretch>
            <a:fillRect/>
          </a:stretch>
        </p:blipFill>
        <p:spPr bwMode="auto">
          <a:xfrm>
            <a:off x="7924800" y="6248400"/>
            <a:ext cx="914400" cy="339090"/>
          </a:xfrm>
          <a:prstGeom prst="rect">
            <a:avLst/>
          </a:prstGeom>
          <a:noFill/>
          <a:ln w="9525">
            <a:noFill/>
            <a:miter lim="800000"/>
            <a:headEnd/>
            <a:tailEnd/>
          </a:ln>
        </p:spPr>
      </p:pic>
      <p:cxnSp>
        <p:nvCxnSpPr>
          <p:cNvPr id="51" name="Straight Arrow Connector 50"/>
          <p:cNvCxnSpPr/>
          <p:nvPr/>
        </p:nvCxnSpPr>
        <p:spPr>
          <a:xfrm flipV="1">
            <a:off x="4876800" y="2743200"/>
            <a:ext cx="381000" cy="347990"/>
          </a:xfrm>
          <a:prstGeom prst="straightConnector1">
            <a:avLst/>
          </a:prstGeom>
          <a:ln w="53975">
            <a:solidFill>
              <a:schemeClr val="accent4">
                <a:lumMod val="75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5390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p:nvPr/>
        </p:nvPicPr>
        <p:blipFill rotWithShape="1">
          <a:blip r:embed="rId2">
            <a:extLst>
              <a:ext uri="{28A0092B-C50C-407E-A947-70E740481C1C}">
                <a14:useLocalDpi xmlns:a14="http://schemas.microsoft.com/office/drawing/2010/main" val="0"/>
              </a:ext>
            </a:extLst>
          </a:blip>
          <a:srcRect l="31224" t="17051" r="12356" b="2491"/>
          <a:stretch/>
        </p:blipFill>
        <p:spPr bwMode="auto">
          <a:xfrm>
            <a:off x="1143000" y="1600200"/>
            <a:ext cx="5740400" cy="4696777"/>
          </a:xfrm>
          <a:prstGeom prst="rect">
            <a:avLst/>
          </a:prstGeom>
          <a:noFill/>
          <a:ln>
            <a:noFill/>
          </a:ln>
          <a:extLst>
            <a:ext uri="{53640926-AAD7-44d8-BBD7-CCE9431645EC}">
              <a14:shadowObscured xmlns:a14="http://schemas.microsoft.com/office/drawing/2010/main"/>
            </a:ext>
          </a:extLst>
        </p:spPr>
      </p:pic>
      <p:cxnSp>
        <p:nvCxnSpPr>
          <p:cNvPr id="26" name="Straight Arrow Connector 25"/>
          <p:cNvCxnSpPr/>
          <p:nvPr/>
        </p:nvCxnSpPr>
        <p:spPr>
          <a:xfrm flipV="1">
            <a:off x="2286000" y="3505200"/>
            <a:ext cx="838200" cy="914400"/>
          </a:xfrm>
          <a:prstGeom prst="straightConnector1">
            <a:avLst/>
          </a:prstGeom>
          <a:ln w="53975">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200400" y="3352800"/>
            <a:ext cx="609600" cy="533400"/>
          </a:xfrm>
          <a:prstGeom prst="straightConnector1">
            <a:avLst/>
          </a:prstGeom>
          <a:ln w="53975">
            <a:solidFill>
              <a:srgbClr val="31859C"/>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730812" y="2895600"/>
            <a:ext cx="1186543" cy="523220"/>
          </a:xfrm>
          <a:prstGeom prst="rect">
            <a:avLst/>
          </a:prstGeom>
          <a:noFill/>
        </p:spPr>
        <p:txBody>
          <a:bodyPr wrap="none" rtlCol="0">
            <a:spAutoFit/>
          </a:bodyPr>
          <a:lstStyle/>
          <a:p>
            <a:pPr algn="ctr"/>
            <a:r>
              <a:rPr lang="en-US" sz="1400" b="1" dirty="0" smtClean="0">
                <a:solidFill>
                  <a:srgbClr val="00B0F0"/>
                </a:solidFill>
              </a:rPr>
              <a:t>Exit</a:t>
            </a:r>
          </a:p>
          <a:p>
            <a:pPr algn="ctr"/>
            <a:r>
              <a:rPr lang="en-US" sz="1400" b="1" dirty="0" smtClean="0">
                <a:solidFill>
                  <a:srgbClr val="00B0F0"/>
                </a:solidFill>
              </a:rPr>
              <a:t> </a:t>
            </a:r>
            <a:r>
              <a:rPr lang="en-US" sz="1100" b="1" dirty="0" smtClean="0">
                <a:solidFill>
                  <a:srgbClr val="00B0F0"/>
                </a:solidFill>
              </a:rPr>
              <a:t>(obey stop  sign)</a:t>
            </a:r>
            <a:endParaRPr lang="en-US" sz="1100" b="1" dirty="0">
              <a:solidFill>
                <a:srgbClr val="00B0F0"/>
              </a:solidFill>
            </a:endParaRPr>
          </a:p>
        </p:txBody>
      </p:sp>
      <p:cxnSp>
        <p:nvCxnSpPr>
          <p:cNvPr id="41" name="Straight Arrow Connector 40"/>
          <p:cNvCxnSpPr/>
          <p:nvPr/>
        </p:nvCxnSpPr>
        <p:spPr>
          <a:xfrm flipV="1">
            <a:off x="4114800" y="2819400"/>
            <a:ext cx="1143000" cy="1143000"/>
          </a:xfrm>
          <a:prstGeom prst="straightConnector1">
            <a:avLst/>
          </a:prstGeom>
          <a:ln w="53975">
            <a:solidFill>
              <a:srgbClr val="31859C"/>
            </a:solidFill>
            <a:tailEnd type="arrow"/>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0" y="3429000"/>
            <a:ext cx="4572000" cy="461665"/>
          </a:xfrm>
          <a:prstGeom prst="rect">
            <a:avLst/>
          </a:prstGeom>
        </p:spPr>
        <p:txBody>
          <a:bodyPr>
            <a:spAutoFit/>
          </a:bodyPr>
          <a:lstStyle/>
          <a:p>
            <a:pPr algn="ctr"/>
            <a:r>
              <a:rPr lang="en-US" sz="2400" b="1" dirty="0" smtClean="0">
                <a:solidFill>
                  <a:srgbClr val="00B0F0"/>
                </a:solidFill>
              </a:rPr>
              <a:t>Pick-Up</a:t>
            </a:r>
            <a:endParaRPr lang="en-US" b="1" dirty="0">
              <a:solidFill>
                <a:srgbClr val="00B0F0"/>
              </a:solidFill>
            </a:endParaRPr>
          </a:p>
        </p:txBody>
      </p:sp>
      <p:sp>
        <p:nvSpPr>
          <p:cNvPr id="46" name="Rectangle 45"/>
          <p:cNvSpPr/>
          <p:nvPr/>
        </p:nvSpPr>
        <p:spPr>
          <a:xfrm>
            <a:off x="6858000" y="1640006"/>
            <a:ext cx="1981200" cy="4278094"/>
          </a:xfrm>
          <a:prstGeom prst="rect">
            <a:avLst/>
          </a:prstGeom>
        </p:spPr>
        <p:txBody>
          <a:bodyPr wrap="square">
            <a:spAutoFit/>
          </a:bodyPr>
          <a:lstStyle/>
          <a:p>
            <a:r>
              <a:rPr lang="en-US" sz="1600" dirty="0"/>
              <a:t>Pre-School </a:t>
            </a:r>
            <a:r>
              <a:rPr lang="en-US" sz="1600" dirty="0" smtClean="0"/>
              <a:t>pick-up</a:t>
            </a:r>
          </a:p>
          <a:p>
            <a:r>
              <a:rPr lang="en-US" sz="1600" dirty="0" smtClean="0"/>
              <a:t>begins </a:t>
            </a:r>
            <a:r>
              <a:rPr lang="en-US" sz="1600" dirty="0"/>
              <a:t>at noon in </a:t>
            </a:r>
            <a:endParaRPr lang="en-US" sz="1600" dirty="0" smtClean="0"/>
          </a:p>
          <a:p>
            <a:r>
              <a:rPr lang="en-US" sz="1600" b="1" dirty="0" smtClean="0"/>
              <a:t>front</a:t>
            </a:r>
            <a:r>
              <a:rPr lang="en-US" sz="1600" dirty="0" smtClean="0"/>
              <a:t> </a:t>
            </a:r>
            <a:r>
              <a:rPr lang="en-US" sz="1600" dirty="0"/>
              <a:t>of the </a:t>
            </a:r>
            <a:r>
              <a:rPr lang="en-US" sz="1600" dirty="0" smtClean="0"/>
              <a:t>school. </a:t>
            </a:r>
          </a:p>
          <a:p>
            <a:endParaRPr lang="en-US" sz="1600" dirty="0"/>
          </a:p>
          <a:p>
            <a:r>
              <a:rPr lang="en-US" sz="1600" dirty="0" smtClean="0"/>
              <a:t>If you are at the front, pull to the line.</a:t>
            </a:r>
            <a:endParaRPr lang="en-US" sz="1600" dirty="0"/>
          </a:p>
          <a:p>
            <a:endParaRPr lang="en-US" sz="1600" dirty="0" smtClean="0"/>
          </a:p>
          <a:p>
            <a:r>
              <a:rPr lang="en-US" sz="1600" dirty="0" smtClean="0"/>
              <a:t>Students </a:t>
            </a:r>
            <a:r>
              <a:rPr lang="en-US" sz="1600" dirty="0"/>
              <a:t>will be </a:t>
            </a:r>
            <a:endParaRPr lang="en-US" sz="1600" dirty="0" smtClean="0"/>
          </a:p>
          <a:p>
            <a:r>
              <a:rPr lang="en-US" sz="1600" dirty="0"/>
              <a:t>e</a:t>
            </a:r>
            <a:r>
              <a:rPr lang="en-US" sz="1600" dirty="0" smtClean="0"/>
              <a:t>scorted from </a:t>
            </a:r>
            <a:r>
              <a:rPr lang="en-US" sz="1600" dirty="0"/>
              <a:t>the </a:t>
            </a:r>
            <a:r>
              <a:rPr lang="en-US" sz="1600" dirty="0" smtClean="0"/>
              <a:t>entrance of</a:t>
            </a:r>
          </a:p>
          <a:p>
            <a:r>
              <a:rPr lang="en-US" sz="1600" dirty="0" smtClean="0"/>
              <a:t>Father </a:t>
            </a:r>
            <a:r>
              <a:rPr lang="en-US" sz="1600" dirty="0"/>
              <a:t>Herbert Hall </a:t>
            </a:r>
            <a:endParaRPr lang="en-US" sz="1600" dirty="0" smtClean="0"/>
          </a:p>
          <a:p>
            <a:r>
              <a:rPr lang="en-US" sz="1600" dirty="0" smtClean="0"/>
              <a:t>to </a:t>
            </a:r>
            <a:r>
              <a:rPr lang="en-US" sz="1600" dirty="0"/>
              <a:t>their vehicles. </a:t>
            </a:r>
            <a:endParaRPr lang="en-US" sz="1600" dirty="0" smtClean="0"/>
          </a:p>
          <a:p>
            <a:endParaRPr lang="en-US" sz="1600" dirty="0"/>
          </a:p>
          <a:p>
            <a:r>
              <a:rPr lang="en-US" sz="1600" dirty="0" smtClean="0"/>
              <a:t>Exit </a:t>
            </a:r>
            <a:r>
              <a:rPr lang="en-US" sz="1600" dirty="0"/>
              <a:t>by the front </a:t>
            </a:r>
            <a:r>
              <a:rPr lang="en-US" sz="1600" dirty="0" smtClean="0"/>
              <a:t>of </a:t>
            </a:r>
          </a:p>
          <a:p>
            <a:r>
              <a:rPr lang="en-US" sz="1600" dirty="0" smtClean="0"/>
              <a:t>St</a:t>
            </a:r>
            <a:r>
              <a:rPr lang="en-US" sz="1600" dirty="0"/>
              <a:t>. Edward </a:t>
            </a:r>
            <a:r>
              <a:rPr lang="en-US" sz="1600" dirty="0" smtClean="0"/>
              <a:t>the</a:t>
            </a:r>
          </a:p>
          <a:p>
            <a:r>
              <a:rPr lang="en-US" sz="1600" dirty="0" smtClean="0"/>
              <a:t>Confessor </a:t>
            </a:r>
            <a:r>
              <a:rPr lang="en-US" sz="1600" dirty="0"/>
              <a:t>Church. </a:t>
            </a:r>
          </a:p>
          <a:p>
            <a:endParaRPr lang="en-US" sz="1600" dirty="0"/>
          </a:p>
        </p:txBody>
      </p:sp>
      <p:cxnSp>
        <p:nvCxnSpPr>
          <p:cNvPr id="11" name="Straight Connector 10"/>
          <p:cNvCxnSpPr/>
          <p:nvPr/>
        </p:nvCxnSpPr>
        <p:spPr>
          <a:xfrm>
            <a:off x="2895600" y="3276600"/>
            <a:ext cx="228600" cy="22860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04800" y="304800"/>
            <a:ext cx="8610600" cy="923330"/>
          </a:xfrm>
          <a:prstGeom prst="rect">
            <a:avLst/>
          </a:prstGeom>
        </p:spPr>
        <p:txBody>
          <a:bodyPr wrap="square">
            <a:spAutoFit/>
          </a:bodyPr>
          <a:lstStyle/>
          <a:p>
            <a:pPr algn="ctr"/>
            <a:endParaRPr lang="en-US" dirty="0" smtClean="0"/>
          </a:p>
          <a:p>
            <a:pPr algn="ctr"/>
            <a:endParaRPr lang="en-US" dirty="0"/>
          </a:p>
          <a:p>
            <a:pPr algn="ctr"/>
            <a:r>
              <a:rPr lang="en-US" b="1" dirty="0" smtClean="0"/>
              <a:t>Pick-Up </a:t>
            </a:r>
            <a:r>
              <a:rPr lang="en-US" b="1" dirty="0"/>
              <a:t>for </a:t>
            </a:r>
            <a:r>
              <a:rPr lang="en-US" b="1" dirty="0" smtClean="0"/>
              <a:t>Preschool Students Departing at Noon </a:t>
            </a:r>
            <a:endParaRPr lang="en-US" b="1" dirty="0"/>
          </a:p>
        </p:txBody>
      </p:sp>
      <p:pic>
        <p:nvPicPr>
          <p:cNvPr id="47" name="Picture 2"/>
          <p:cNvPicPr>
            <a:picLocks noChangeAspect="1" noChangeArrowheads="1"/>
          </p:cNvPicPr>
          <p:nvPr/>
        </p:nvPicPr>
        <p:blipFill>
          <a:blip r:embed="rId3" cstate="print"/>
          <a:srcRect/>
          <a:stretch>
            <a:fillRect/>
          </a:stretch>
        </p:blipFill>
        <p:spPr bwMode="auto">
          <a:xfrm>
            <a:off x="7924800" y="6248400"/>
            <a:ext cx="914400" cy="33909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3461</TotalTime>
  <Words>1364</Words>
  <Application>Microsoft Macintosh PowerPoint</Application>
  <PresentationFormat>On-screen Show (4:3)</PresentationFormat>
  <Paragraphs>185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Carpool Maps and Guidelines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Mari-Katherine O'Ferrall</dc:creator>
  <cp:lastModifiedBy>Sara Stamp</cp:lastModifiedBy>
  <cp:revision>39</cp:revision>
  <cp:lastPrinted>2014-08-22T03:15:59Z</cp:lastPrinted>
  <dcterms:created xsi:type="dcterms:W3CDTF">2014-07-30T14:46:34Z</dcterms:created>
  <dcterms:modified xsi:type="dcterms:W3CDTF">2016-06-16T16:44:34Z</dcterms:modified>
</cp:coreProperties>
</file>