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3" r:id="rId7"/>
    <p:sldId id="264" r:id="rId8"/>
    <p:sldId id="265" r:id="rId9"/>
    <p:sldId id="266"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717" autoAdjust="0"/>
  </p:normalViewPr>
  <p:slideViewPr>
    <p:cSldViewPr>
      <p:cViewPr varScale="1">
        <p:scale>
          <a:sx n="103" d="100"/>
          <a:sy n="103" d="100"/>
        </p:scale>
        <p:origin x="-20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AA3A91-D2A6-46DE-8ADF-751291A8D143}" type="datetimeFigureOut">
              <a:rPr lang="en-US" smtClean="0"/>
              <a:pPr/>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31978-4C06-4E69-BA77-E4F16E7B2BB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AA3A91-D2A6-46DE-8ADF-751291A8D143}" type="datetimeFigureOut">
              <a:rPr lang="en-US" smtClean="0"/>
              <a:pPr/>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31978-4C06-4E69-BA77-E4F16E7B2BB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AA3A91-D2A6-46DE-8ADF-751291A8D143}" type="datetimeFigureOut">
              <a:rPr lang="en-US" smtClean="0"/>
              <a:pPr/>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31978-4C06-4E69-BA77-E4F16E7B2BB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AA3A91-D2A6-46DE-8ADF-751291A8D143}" type="datetimeFigureOut">
              <a:rPr lang="en-US" smtClean="0"/>
              <a:pPr/>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31978-4C06-4E69-BA77-E4F16E7B2BB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AA3A91-D2A6-46DE-8ADF-751291A8D143}" type="datetimeFigureOut">
              <a:rPr lang="en-US" smtClean="0"/>
              <a:pPr/>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31978-4C06-4E69-BA77-E4F16E7B2BB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AA3A91-D2A6-46DE-8ADF-751291A8D143}" type="datetimeFigureOut">
              <a:rPr lang="en-US" smtClean="0"/>
              <a:pPr/>
              <a:t>10/26/2016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31978-4C06-4E69-BA77-E4F16E7B2BB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AA3A91-D2A6-46DE-8ADF-751291A8D143}" type="datetimeFigureOut">
              <a:rPr lang="en-US" smtClean="0"/>
              <a:pPr/>
              <a:t>10/26/2016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31978-4C06-4E69-BA77-E4F16E7B2BB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AA3A91-D2A6-46DE-8ADF-751291A8D143}" type="datetimeFigureOut">
              <a:rPr lang="en-US" smtClean="0"/>
              <a:pPr/>
              <a:t>10/26/2016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31978-4C06-4E69-BA77-E4F16E7B2BB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AA3A91-D2A6-46DE-8ADF-751291A8D143}" type="datetimeFigureOut">
              <a:rPr lang="en-US" smtClean="0"/>
              <a:pPr/>
              <a:t>10/26/2016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31978-4C06-4E69-BA77-E4F16E7B2BB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AA3A91-D2A6-46DE-8ADF-751291A8D143}" type="datetimeFigureOut">
              <a:rPr lang="en-US" smtClean="0"/>
              <a:pPr/>
              <a:t>10/26/2016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31978-4C06-4E69-BA77-E4F16E7B2BB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AA3A91-D2A6-46DE-8ADF-751291A8D143}" type="datetimeFigureOut">
              <a:rPr lang="en-US" smtClean="0"/>
              <a:pPr/>
              <a:t>10/26/2016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31978-4C06-4E69-BA77-E4F16E7B2BB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AA3A91-D2A6-46DE-8ADF-751291A8D143}" type="datetimeFigureOut">
              <a:rPr lang="en-US" smtClean="0"/>
              <a:pPr/>
              <a:t>10/26/2016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531978-4C06-4E69-BA77-E4F16E7B2B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eelliott@seeschool.com"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mailto:amcdonald@seeschool.com" TargetMode="External"/><Relationship Id="rId4" Type="http://schemas.openxmlformats.org/officeDocument/2006/relationships/hyperlink" Target="mailto:jandrew@seeschoo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096000"/>
            <a:ext cx="9144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st edward epiphany red white.png"/>
          <p:cNvPicPr>
            <a:picLocks noGrp="1" noChangeAspect="1"/>
          </p:cNvPicPr>
          <p:nvPr>
            <p:ph idx="1"/>
          </p:nvPr>
        </p:nvPicPr>
        <p:blipFill>
          <a:blip r:embed="rId2" cstate="print"/>
          <a:stretch>
            <a:fillRect/>
          </a:stretch>
        </p:blipFill>
        <p:spPr>
          <a:xfrm>
            <a:off x="7315200" y="6172200"/>
            <a:ext cx="1600200" cy="558381"/>
          </a:xfrm>
        </p:spPr>
      </p:pic>
      <p:pic>
        <p:nvPicPr>
          <p:cNvPr id="6" name="Picture 5" descr="SEES Service Logo.jpeg"/>
          <p:cNvPicPr>
            <a:picLocks noChangeAspect="1"/>
          </p:cNvPicPr>
          <p:nvPr/>
        </p:nvPicPr>
        <p:blipFill>
          <a:blip r:embed="rId3" cstate="print"/>
          <a:stretch>
            <a:fillRect/>
          </a:stretch>
        </p:blipFill>
        <p:spPr>
          <a:xfrm>
            <a:off x="838200" y="228600"/>
            <a:ext cx="7413812" cy="572885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096000"/>
            <a:ext cx="9144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title"/>
          </p:nvPr>
        </p:nvSpPr>
        <p:spPr/>
        <p:txBody>
          <a:bodyPr>
            <a:normAutofit fontScale="90000"/>
          </a:bodyPr>
          <a:lstStyle/>
          <a:p>
            <a:r>
              <a:rPr lang="en-US" dirty="0" smtClean="0">
                <a:latin typeface="Arial Black" pitchFamily="34" charset="0"/>
              </a:rPr>
              <a:t>PROGRAM </a:t>
            </a:r>
            <a:r>
              <a:rPr lang="en-US" dirty="0" smtClean="0">
                <a:solidFill>
                  <a:schemeClr val="tx2"/>
                </a:solidFill>
                <a:latin typeface="Arial Black" pitchFamily="34" charset="0"/>
              </a:rPr>
              <a:t>INTRODUCTION</a:t>
            </a:r>
            <a:endParaRPr lang="en-US" dirty="0">
              <a:solidFill>
                <a:schemeClr val="tx2"/>
              </a:solidFill>
              <a:latin typeface="Arial Black" pitchFamily="34" charset="0"/>
            </a:endParaRPr>
          </a:p>
        </p:txBody>
      </p:sp>
      <p:pic>
        <p:nvPicPr>
          <p:cNvPr id="5" name="Content Placeholder 4" descr="st edward epiphany red white.png"/>
          <p:cNvPicPr>
            <a:picLocks noGrp="1" noChangeAspect="1"/>
          </p:cNvPicPr>
          <p:nvPr>
            <p:ph idx="1"/>
          </p:nvPr>
        </p:nvPicPr>
        <p:blipFill>
          <a:blip r:embed="rId2" cstate="print"/>
          <a:stretch>
            <a:fillRect/>
          </a:stretch>
        </p:blipFill>
        <p:spPr>
          <a:xfrm>
            <a:off x="7391400" y="6172200"/>
            <a:ext cx="1600277" cy="556980"/>
          </a:xfrm>
        </p:spPr>
      </p:pic>
      <p:sp>
        <p:nvSpPr>
          <p:cNvPr id="8" name="TextBox 7"/>
          <p:cNvSpPr txBox="1"/>
          <p:nvPr/>
        </p:nvSpPr>
        <p:spPr>
          <a:xfrm>
            <a:off x="685800" y="1447800"/>
            <a:ext cx="7924800" cy="369332"/>
          </a:xfrm>
          <a:prstGeom prst="rect">
            <a:avLst/>
          </a:prstGeom>
          <a:noFill/>
        </p:spPr>
        <p:txBody>
          <a:bodyPr wrap="square" rtlCol="0">
            <a:spAutoFit/>
          </a:bodyPr>
          <a:lstStyle/>
          <a:p>
            <a:endParaRPr lang="en-US" dirty="0"/>
          </a:p>
        </p:txBody>
      </p:sp>
      <p:sp>
        <p:nvSpPr>
          <p:cNvPr id="9" name="TextBox 8"/>
          <p:cNvSpPr txBox="1"/>
          <p:nvPr/>
        </p:nvSpPr>
        <p:spPr>
          <a:xfrm>
            <a:off x="609600" y="1676400"/>
            <a:ext cx="8001000" cy="2862322"/>
          </a:xfrm>
          <a:prstGeom prst="rect">
            <a:avLst/>
          </a:prstGeom>
          <a:noFill/>
        </p:spPr>
        <p:txBody>
          <a:bodyPr wrap="square" rtlCol="0">
            <a:spAutoFit/>
          </a:bodyPr>
          <a:lstStyle/>
          <a:p>
            <a:pPr>
              <a:buFont typeface="Arial" pitchFamily="34" charset="0"/>
              <a:buChar char="•"/>
            </a:pPr>
            <a:r>
              <a:rPr lang="en-US" dirty="0" smtClean="0"/>
              <a:t>As a component of the St. Edward-Epiphany Middle School experience, students are expected to complete a minimum number of community outreach hours per school year.</a:t>
            </a:r>
          </a:p>
          <a:p>
            <a:pPr>
              <a:buFont typeface="Arial" pitchFamily="34" charset="0"/>
              <a:buChar char="•"/>
            </a:pPr>
            <a:endParaRPr lang="en-US" dirty="0" smtClean="0"/>
          </a:p>
          <a:p>
            <a:pPr>
              <a:buFont typeface="Arial" pitchFamily="34" charset="0"/>
              <a:buChar char="•"/>
            </a:pPr>
            <a:r>
              <a:rPr lang="en-US" dirty="0" smtClean="0"/>
              <a:t>After careful consideration of feedback from parents, teachers and students, we are excited to introduce our new community outreach effort, “</a:t>
            </a:r>
            <a:r>
              <a:rPr lang="en-US" b="1" dirty="0" smtClean="0"/>
              <a:t>SOAR INTO SERVICE.</a:t>
            </a:r>
            <a:r>
              <a:rPr lang="en-US" dirty="0" smtClean="0"/>
              <a:t>”</a:t>
            </a:r>
          </a:p>
          <a:p>
            <a:endParaRPr lang="en-US" dirty="0" smtClean="0"/>
          </a:p>
          <a:p>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096000"/>
            <a:ext cx="9144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title"/>
          </p:nvPr>
        </p:nvSpPr>
        <p:spPr/>
        <p:txBody>
          <a:bodyPr>
            <a:normAutofit/>
          </a:bodyPr>
          <a:lstStyle/>
          <a:p>
            <a:r>
              <a:rPr lang="en-US" dirty="0" smtClean="0">
                <a:latin typeface="Arial Black" pitchFamily="34" charset="0"/>
              </a:rPr>
              <a:t>PROGRAM</a:t>
            </a:r>
            <a:r>
              <a:rPr lang="en-US" dirty="0" smtClean="0">
                <a:solidFill>
                  <a:schemeClr val="tx2"/>
                </a:solidFill>
                <a:latin typeface="Arial Black" pitchFamily="34" charset="0"/>
              </a:rPr>
              <a:t> GOALS</a:t>
            </a:r>
            <a:endParaRPr lang="en-US" dirty="0">
              <a:latin typeface="Arial Black" pitchFamily="34" charset="0"/>
            </a:endParaRPr>
          </a:p>
        </p:txBody>
      </p:sp>
      <p:pic>
        <p:nvPicPr>
          <p:cNvPr id="5" name="Content Placeholder 4" descr="st edward epiphany red white.png"/>
          <p:cNvPicPr>
            <a:picLocks noGrp="1" noChangeAspect="1"/>
          </p:cNvPicPr>
          <p:nvPr>
            <p:ph idx="1"/>
          </p:nvPr>
        </p:nvPicPr>
        <p:blipFill>
          <a:blip r:embed="rId2" cstate="print"/>
          <a:stretch>
            <a:fillRect/>
          </a:stretch>
        </p:blipFill>
        <p:spPr>
          <a:xfrm>
            <a:off x="7391400" y="6172200"/>
            <a:ext cx="1600277" cy="556980"/>
          </a:xfrm>
        </p:spPr>
      </p:pic>
      <p:sp>
        <p:nvSpPr>
          <p:cNvPr id="8" name="TextBox 7"/>
          <p:cNvSpPr txBox="1"/>
          <p:nvPr/>
        </p:nvSpPr>
        <p:spPr>
          <a:xfrm>
            <a:off x="685800" y="1447800"/>
            <a:ext cx="7924800" cy="369332"/>
          </a:xfrm>
          <a:prstGeom prst="rect">
            <a:avLst/>
          </a:prstGeom>
          <a:noFill/>
        </p:spPr>
        <p:txBody>
          <a:bodyPr wrap="square" rtlCol="0">
            <a:spAutoFit/>
          </a:bodyPr>
          <a:lstStyle/>
          <a:p>
            <a:endParaRPr lang="en-US" dirty="0"/>
          </a:p>
        </p:txBody>
      </p:sp>
      <p:sp>
        <p:nvSpPr>
          <p:cNvPr id="9" name="TextBox 8"/>
          <p:cNvSpPr txBox="1"/>
          <p:nvPr/>
        </p:nvSpPr>
        <p:spPr>
          <a:xfrm>
            <a:off x="609600" y="1524000"/>
            <a:ext cx="8001000" cy="3693319"/>
          </a:xfrm>
          <a:prstGeom prst="rect">
            <a:avLst/>
          </a:prstGeom>
          <a:noFill/>
        </p:spPr>
        <p:txBody>
          <a:bodyPr wrap="square" rtlCol="0">
            <a:spAutoFit/>
          </a:bodyPr>
          <a:lstStyle/>
          <a:p>
            <a:pPr>
              <a:buFont typeface="Arial" pitchFamily="34" charset="0"/>
              <a:buChar char="•"/>
            </a:pPr>
            <a:r>
              <a:rPr lang="en-US" dirty="0" smtClean="0"/>
              <a:t>As with past community outreach efforts, the </a:t>
            </a:r>
            <a:r>
              <a:rPr lang="en-US" dirty="0" smtClean="0">
                <a:solidFill>
                  <a:schemeClr val="tx2"/>
                </a:solidFill>
              </a:rPr>
              <a:t>goal</a:t>
            </a:r>
            <a:r>
              <a:rPr lang="en-US" dirty="0" smtClean="0"/>
              <a:t> remains the same:</a:t>
            </a:r>
          </a:p>
          <a:p>
            <a:endParaRPr lang="en-US" dirty="0" smtClean="0"/>
          </a:p>
          <a:p>
            <a:pPr lvl="1">
              <a:buFont typeface="Arial" pitchFamily="34" charset="0"/>
              <a:buChar char="•"/>
            </a:pPr>
            <a:r>
              <a:rPr lang="en-US" dirty="0" smtClean="0"/>
              <a:t>To </a:t>
            </a:r>
            <a:r>
              <a:rPr lang="en-US" dirty="0" smtClean="0">
                <a:solidFill>
                  <a:schemeClr val="tx2"/>
                </a:solidFill>
              </a:rPr>
              <a:t>encourage</a:t>
            </a:r>
            <a:r>
              <a:rPr lang="en-US" dirty="0" smtClean="0"/>
              <a:t> students to learn through meaningful service experiences.</a:t>
            </a:r>
          </a:p>
          <a:p>
            <a:pPr lvl="1"/>
            <a:endParaRPr lang="en-US" dirty="0" smtClean="0"/>
          </a:p>
          <a:p>
            <a:pPr lvl="1">
              <a:buFont typeface="Arial" pitchFamily="34" charset="0"/>
              <a:buChar char="•"/>
            </a:pPr>
            <a:r>
              <a:rPr lang="en-US" dirty="0" smtClean="0"/>
              <a:t>To </a:t>
            </a:r>
            <a:r>
              <a:rPr lang="en-US" dirty="0" smtClean="0">
                <a:solidFill>
                  <a:schemeClr val="tx2"/>
                </a:solidFill>
              </a:rPr>
              <a:t>enable</a:t>
            </a:r>
            <a:r>
              <a:rPr lang="en-US" dirty="0" smtClean="0"/>
              <a:t> students to positively impact the community.</a:t>
            </a:r>
          </a:p>
          <a:p>
            <a:pPr lvl="1"/>
            <a:endParaRPr lang="en-US" dirty="0" smtClean="0"/>
          </a:p>
          <a:p>
            <a:pPr lvl="1">
              <a:buFont typeface="Arial" pitchFamily="34" charset="0"/>
              <a:buChar char="•"/>
            </a:pPr>
            <a:r>
              <a:rPr lang="en-US" dirty="0" smtClean="0"/>
              <a:t>To help </a:t>
            </a:r>
            <a:r>
              <a:rPr lang="en-US" dirty="0" smtClean="0">
                <a:solidFill>
                  <a:schemeClr val="tx2"/>
                </a:solidFill>
              </a:rPr>
              <a:t>demonstrate</a:t>
            </a:r>
            <a:r>
              <a:rPr lang="en-US" dirty="0" smtClean="0"/>
              <a:t> the power and positivity of bringing campus, faith and   </a:t>
            </a:r>
          </a:p>
          <a:p>
            <a:pPr lvl="1"/>
            <a:r>
              <a:rPr lang="en-US" dirty="0" smtClean="0"/>
              <a:t>  community together.</a:t>
            </a:r>
          </a:p>
          <a:p>
            <a:pPr>
              <a:buFont typeface="Arial" pitchFamily="34" charset="0"/>
              <a:buChar char="•"/>
            </a:pPr>
            <a:endParaRPr lang="en-US" dirty="0" smtClean="0"/>
          </a:p>
          <a:p>
            <a:pPr lvl="1">
              <a:buFont typeface="Arial" pitchFamily="34" charset="0"/>
              <a:buChar char="•"/>
            </a:pPr>
            <a:r>
              <a:rPr lang="en-US" dirty="0" smtClean="0"/>
              <a:t>To </a:t>
            </a:r>
            <a:r>
              <a:rPr lang="en-US" dirty="0" smtClean="0">
                <a:solidFill>
                  <a:schemeClr val="tx2"/>
                </a:solidFill>
              </a:rPr>
              <a:t>empower</a:t>
            </a:r>
            <a:r>
              <a:rPr lang="en-US" dirty="0" smtClean="0"/>
              <a:t> students to become leaders and the change agents of </a:t>
            </a:r>
          </a:p>
          <a:p>
            <a:pPr lvl="1"/>
            <a:r>
              <a:rPr lang="en-US" dirty="0" smtClean="0"/>
              <a:t>  tomorrow.</a:t>
            </a:r>
          </a:p>
          <a:p>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096000"/>
            <a:ext cx="9144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title"/>
          </p:nvPr>
        </p:nvSpPr>
        <p:spPr/>
        <p:txBody>
          <a:bodyPr>
            <a:normAutofit fontScale="90000"/>
          </a:bodyPr>
          <a:lstStyle/>
          <a:p>
            <a:r>
              <a:rPr lang="en-US" dirty="0" smtClean="0">
                <a:latin typeface="Arial Black" pitchFamily="34" charset="0"/>
              </a:rPr>
              <a:t>PROGRAM</a:t>
            </a:r>
            <a:r>
              <a:rPr lang="en-US" dirty="0" smtClean="0">
                <a:solidFill>
                  <a:schemeClr val="tx2"/>
                </a:solidFill>
                <a:latin typeface="Arial Black" pitchFamily="34" charset="0"/>
              </a:rPr>
              <a:t> REQUIREMENTS</a:t>
            </a:r>
            <a:endParaRPr lang="en-US" dirty="0">
              <a:latin typeface="Arial Black" pitchFamily="34" charset="0"/>
            </a:endParaRPr>
          </a:p>
        </p:txBody>
      </p:sp>
      <p:pic>
        <p:nvPicPr>
          <p:cNvPr id="5" name="Content Placeholder 4" descr="st edward epiphany red white.png"/>
          <p:cNvPicPr>
            <a:picLocks noGrp="1" noChangeAspect="1"/>
          </p:cNvPicPr>
          <p:nvPr>
            <p:ph idx="1"/>
          </p:nvPr>
        </p:nvPicPr>
        <p:blipFill>
          <a:blip r:embed="rId2" cstate="print"/>
          <a:stretch>
            <a:fillRect/>
          </a:stretch>
        </p:blipFill>
        <p:spPr>
          <a:xfrm>
            <a:off x="7391400" y="6172200"/>
            <a:ext cx="1600277" cy="556980"/>
          </a:xfrm>
        </p:spPr>
      </p:pic>
      <p:sp>
        <p:nvSpPr>
          <p:cNvPr id="8" name="TextBox 7"/>
          <p:cNvSpPr txBox="1"/>
          <p:nvPr/>
        </p:nvSpPr>
        <p:spPr>
          <a:xfrm>
            <a:off x="685800" y="1447800"/>
            <a:ext cx="7924800" cy="369332"/>
          </a:xfrm>
          <a:prstGeom prst="rect">
            <a:avLst/>
          </a:prstGeom>
          <a:noFill/>
        </p:spPr>
        <p:txBody>
          <a:bodyPr wrap="square" rtlCol="0">
            <a:spAutoFit/>
          </a:bodyPr>
          <a:lstStyle/>
          <a:p>
            <a:endParaRPr lang="en-US" dirty="0"/>
          </a:p>
        </p:txBody>
      </p:sp>
      <p:sp>
        <p:nvSpPr>
          <p:cNvPr id="9" name="TextBox 8"/>
          <p:cNvSpPr txBox="1"/>
          <p:nvPr/>
        </p:nvSpPr>
        <p:spPr>
          <a:xfrm>
            <a:off x="609600" y="1524000"/>
            <a:ext cx="8001000" cy="4524315"/>
          </a:xfrm>
          <a:prstGeom prst="rect">
            <a:avLst/>
          </a:prstGeom>
          <a:noFill/>
        </p:spPr>
        <p:txBody>
          <a:bodyPr wrap="square" rtlCol="0">
            <a:spAutoFit/>
          </a:bodyPr>
          <a:lstStyle/>
          <a:p>
            <a:pPr>
              <a:buFont typeface="Arial" pitchFamily="34" charset="0"/>
              <a:buChar char="•"/>
            </a:pPr>
            <a:r>
              <a:rPr lang="en-US" dirty="0" smtClean="0"/>
              <a:t>For the 2016-2017 school year, each middle school student will be asked to complete </a:t>
            </a:r>
            <a:r>
              <a:rPr lang="en-US" dirty="0" smtClean="0">
                <a:solidFill>
                  <a:schemeClr val="tx2"/>
                </a:solidFill>
              </a:rPr>
              <a:t>10 hours </a:t>
            </a:r>
            <a:r>
              <a:rPr lang="en-US" dirty="0" smtClean="0"/>
              <a:t>of community outreach.</a:t>
            </a:r>
          </a:p>
          <a:p>
            <a:endParaRPr lang="en-US" dirty="0" smtClean="0"/>
          </a:p>
          <a:p>
            <a:pPr lvl="1">
              <a:buFont typeface="Arial" pitchFamily="34" charset="0"/>
              <a:buChar char="•"/>
            </a:pPr>
            <a:r>
              <a:rPr lang="en-US" dirty="0" smtClean="0"/>
              <a:t>A </a:t>
            </a:r>
            <a:r>
              <a:rPr lang="en-US" dirty="0" smtClean="0">
                <a:solidFill>
                  <a:schemeClr val="tx2"/>
                </a:solidFill>
              </a:rPr>
              <a:t>minimum of 5 hours </a:t>
            </a:r>
            <a:r>
              <a:rPr lang="en-US" dirty="0" smtClean="0"/>
              <a:t>will be completed with guidance from faculty through a Wednesday elective.  Every middle school student will participate in the “Soar Into Service” elective during the second, third or fourth nine weeks.</a:t>
            </a:r>
          </a:p>
          <a:p>
            <a:pPr lvl="1">
              <a:buFont typeface="Arial" pitchFamily="34" charset="0"/>
              <a:buChar char="•"/>
            </a:pPr>
            <a:endParaRPr lang="en-US" dirty="0" smtClean="0"/>
          </a:p>
          <a:p>
            <a:pPr lvl="1">
              <a:buFont typeface="Arial" pitchFamily="34" charset="0"/>
              <a:buChar char="•"/>
            </a:pPr>
            <a:r>
              <a:rPr lang="en-US" dirty="0" smtClean="0"/>
              <a:t>The remaining hours should be completed by students independently, by participating in approved service learning opportunities.</a:t>
            </a:r>
          </a:p>
          <a:p>
            <a:pPr lvl="1"/>
            <a:endParaRPr lang="en-US" dirty="0" smtClean="0"/>
          </a:p>
          <a:p>
            <a:pPr lvl="1">
              <a:buFont typeface="Arial" pitchFamily="34" charset="0"/>
              <a:buChar char="•"/>
            </a:pPr>
            <a:r>
              <a:rPr lang="en-US" b="1" dirty="0" smtClean="0">
                <a:solidFill>
                  <a:schemeClr val="tx2"/>
                </a:solidFill>
              </a:rPr>
              <a:t>NOTE:  </a:t>
            </a:r>
            <a:r>
              <a:rPr lang="en-US" dirty="0" smtClean="0">
                <a:solidFill>
                  <a:schemeClr val="tx2"/>
                </a:solidFill>
              </a:rPr>
              <a:t>Any hours completed between August 1, 2016 and May 15, 2017 can be applied towards each students goal of 10 hours</a:t>
            </a:r>
          </a:p>
          <a:p>
            <a:endParaRPr lang="en-US" dirty="0" smtClean="0"/>
          </a:p>
          <a:p>
            <a:endParaRPr lang="en-US" dirty="0" smtClean="0"/>
          </a:p>
          <a:p>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096000"/>
            <a:ext cx="9144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title"/>
          </p:nvPr>
        </p:nvSpPr>
        <p:spPr/>
        <p:txBody>
          <a:bodyPr>
            <a:normAutofit/>
          </a:bodyPr>
          <a:lstStyle/>
          <a:p>
            <a:r>
              <a:rPr lang="en-US" dirty="0" smtClean="0">
                <a:solidFill>
                  <a:schemeClr val="tx2"/>
                </a:solidFill>
                <a:latin typeface="Arial Black" pitchFamily="34" charset="0"/>
              </a:rPr>
              <a:t>APPROVED</a:t>
            </a:r>
            <a:r>
              <a:rPr lang="en-US" dirty="0" smtClean="0">
                <a:latin typeface="Arial Black" pitchFamily="34" charset="0"/>
              </a:rPr>
              <a:t> PROJECTS</a:t>
            </a:r>
            <a:endParaRPr lang="en-US" dirty="0">
              <a:latin typeface="Arial Black" pitchFamily="34" charset="0"/>
            </a:endParaRPr>
          </a:p>
        </p:txBody>
      </p:sp>
      <p:pic>
        <p:nvPicPr>
          <p:cNvPr id="5" name="Content Placeholder 4" descr="st edward epiphany red white.png"/>
          <p:cNvPicPr>
            <a:picLocks noGrp="1" noChangeAspect="1"/>
          </p:cNvPicPr>
          <p:nvPr>
            <p:ph idx="1"/>
          </p:nvPr>
        </p:nvPicPr>
        <p:blipFill>
          <a:blip r:embed="rId2" cstate="print"/>
          <a:stretch>
            <a:fillRect/>
          </a:stretch>
        </p:blipFill>
        <p:spPr>
          <a:xfrm>
            <a:off x="7391400" y="6172200"/>
            <a:ext cx="1600277" cy="556980"/>
          </a:xfrm>
        </p:spPr>
      </p:pic>
      <p:sp>
        <p:nvSpPr>
          <p:cNvPr id="8" name="TextBox 7"/>
          <p:cNvSpPr txBox="1"/>
          <p:nvPr/>
        </p:nvSpPr>
        <p:spPr>
          <a:xfrm>
            <a:off x="685800" y="1447800"/>
            <a:ext cx="7924800" cy="369332"/>
          </a:xfrm>
          <a:prstGeom prst="rect">
            <a:avLst/>
          </a:prstGeom>
          <a:noFill/>
        </p:spPr>
        <p:txBody>
          <a:bodyPr wrap="square" rtlCol="0">
            <a:spAutoFit/>
          </a:bodyPr>
          <a:lstStyle/>
          <a:p>
            <a:endParaRPr lang="en-US" dirty="0"/>
          </a:p>
        </p:txBody>
      </p:sp>
      <p:sp>
        <p:nvSpPr>
          <p:cNvPr id="9" name="TextBox 8"/>
          <p:cNvSpPr txBox="1"/>
          <p:nvPr/>
        </p:nvSpPr>
        <p:spPr>
          <a:xfrm>
            <a:off x="609600" y="1524001"/>
            <a:ext cx="8001000" cy="4801314"/>
          </a:xfrm>
          <a:prstGeom prst="rect">
            <a:avLst/>
          </a:prstGeom>
          <a:noFill/>
        </p:spPr>
        <p:txBody>
          <a:bodyPr wrap="square" rtlCol="0">
            <a:spAutoFit/>
          </a:bodyPr>
          <a:lstStyle/>
          <a:p>
            <a:pPr>
              <a:buFont typeface="Arial" pitchFamily="34" charset="0"/>
              <a:buChar char="•"/>
            </a:pPr>
            <a:r>
              <a:rPr lang="en-US" dirty="0" smtClean="0"/>
              <a:t>Approved service learning projects could include (but are not limited to):</a:t>
            </a:r>
          </a:p>
          <a:p>
            <a:endParaRPr lang="en-US" dirty="0" smtClean="0"/>
          </a:p>
          <a:p>
            <a:pPr lvl="1">
              <a:buFont typeface="Arial" pitchFamily="34" charset="0"/>
              <a:buChar char="•"/>
            </a:pPr>
            <a:r>
              <a:rPr lang="en-US" dirty="0" smtClean="0"/>
              <a:t>Signing up to volunteer at the various SEES activities/programs throughout the school year.</a:t>
            </a:r>
          </a:p>
          <a:p>
            <a:pPr lvl="1"/>
            <a:endParaRPr lang="en-US" dirty="0" smtClean="0"/>
          </a:p>
          <a:p>
            <a:pPr lvl="1">
              <a:buFont typeface="Arial" pitchFamily="34" charset="0"/>
              <a:buChar char="•"/>
            </a:pPr>
            <a:r>
              <a:rPr lang="en-US" dirty="0" smtClean="0"/>
              <a:t>Beautification/Growth/Maintenance of School building and grounds.</a:t>
            </a:r>
          </a:p>
          <a:p>
            <a:pPr lvl="1"/>
            <a:endParaRPr lang="en-US" dirty="0" smtClean="0"/>
          </a:p>
          <a:p>
            <a:pPr lvl="1">
              <a:buFont typeface="Arial" pitchFamily="34" charset="0"/>
              <a:buChar char="•"/>
            </a:pPr>
            <a:r>
              <a:rPr lang="en-US" dirty="0" smtClean="0"/>
              <a:t>Assisting in the classroom of a younger grade level.</a:t>
            </a:r>
          </a:p>
          <a:p>
            <a:pPr lvl="1"/>
            <a:r>
              <a:rPr lang="en-US" dirty="0" smtClean="0"/>
              <a:t> </a:t>
            </a:r>
          </a:p>
          <a:p>
            <a:pPr lvl="1">
              <a:buFont typeface="Arial" pitchFamily="34" charset="0"/>
              <a:buChar char="•"/>
            </a:pPr>
            <a:r>
              <a:rPr lang="en-US" dirty="0" smtClean="0"/>
              <a:t>Assisting in the daycare program (i.e., tutoring, crafts, games, etc.)</a:t>
            </a:r>
          </a:p>
          <a:p>
            <a:pPr lvl="1"/>
            <a:endParaRPr lang="en-US" dirty="0" smtClean="0"/>
          </a:p>
          <a:p>
            <a:pPr lvl="1">
              <a:buFont typeface="Arial" pitchFamily="34" charset="0"/>
              <a:buChar char="•"/>
            </a:pPr>
            <a:r>
              <a:rPr lang="en-US" dirty="0" smtClean="0"/>
              <a:t>Volunteering at a local non-profit organization.</a:t>
            </a:r>
          </a:p>
          <a:p>
            <a:r>
              <a:rPr lang="en-US" dirty="0" smtClean="0"/>
              <a:t/>
            </a:r>
            <a:br>
              <a:rPr lang="en-US" dirty="0" smtClean="0"/>
            </a:br>
            <a:endParaRPr lang="en-US" dirty="0" smtClean="0"/>
          </a:p>
          <a:p>
            <a:endParaRPr lang="en-US" dirty="0" smtClean="0"/>
          </a:p>
          <a:p>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096000"/>
            <a:ext cx="9144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title"/>
          </p:nvPr>
        </p:nvSpPr>
        <p:spPr/>
        <p:txBody>
          <a:bodyPr>
            <a:normAutofit fontScale="90000"/>
          </a:bodyPr>
          <a:lstStyle/>
          <a:p>
            <a:r>
              <a:rPr lang="en-US" dirty="0" smtClean="0">
                <a:latin typeface="Arial Black" pitchFamily="34" charset="0"/>
              </a:rPr>
              <a:t>PROJECTS </a:t>
            </a:r>
            <a:r>
              <a:rPr lang="en-US" dirty="0" smtClean="0">
                <a:solidFill>
                  <a:schemeClr val="tx2"/>
                </a:solidFill>
                <a:latin typeface="Arial Black" pitchFamily="34" charset="0"/>
              </a:rPr>
              <a:t>NOT INCLUDED</a:t>
            </a:r>
            <a:endParaRPr lang="en-US" dirty="0">
              <a:solidFill>
                <a:schemeClr val="tx2"/>
              </a:solidFill>
              <a:latin typeface="Arial Black" pitchFamily="34" charset="0"/>
            </a:endParaRPr>
          </a:p>
        </p:txBody>
      </p:sp>
      <p:pic>
        <p:nvPicPr>
          <p:cNvPr id="5" name="Content Placeholder 4" descr="st edward epiphany red white.png"/>
          <p:cNvPicPr>
            <a:picLocks noGrp="1" noChangeAspect="1"/>
          </p:cNvPicPr>
          <p:nvPr>
            <p:ph idx="1"/>
          </p:nvPr>
        </p:nvPicPr>
        <p:blipFill>
          <a:blip r:embed="rId2" cstate="print"/>
          <a:stretch>
            <a:fillRect/>
          </a:stretch>
        </p:blipFill>
        <p:spPr>
          <a:xfrm>
            <a:off x="7391400" y="6172200"/>
            <a:ext cx="1600277" cy="556980"/>
          </a:xfrm>
        </p:spPr>
      </p:pic>
      <p:sp>
        <p:nvSpPr>
          <p:cNvPr id="8" name="TextBox 7"/>
          <p:cNvSpPr txBox="1"/>
          <p:nvPr/>
        </p:nvSpPr>
        <p:spPr>
          <a:xfrm>
            <a:off x="685800" y="1447800"/>
            <a:ext cx="7924800" cy="369332"/>
          </a:xfrm>
          <a:prstGeom prst="rect">
            <a:avLst/>
          </a:prstGeom>
          <a:noFill/>
        </p:spPr>
        <p:txBody>
          <a:bodyPr wrap="square" rtlCol="0">
            <a:spAutoFit/>
          </a:bodyPr>
          <a:lstStyle/>
          <a:p>
            <a:endParaRPr lang="en-US" dirty="0"/>
          </a:p>
        </p:txBody>
      </p:sp>
      <p:sp>
        <p:nvSpPr>
          <p:cNvPr id="9" name="TextBox 8"/>
          <p:cNvSpPr txBox="1"/>
          <p:nvPr/>
        </p:nvSpPr>
        <p:spPr>
          <a:xfrm>
            <a:off x="457200" y="1524000"/>
            <a:ext cx="8229600" cy="4801314"/>
          </a:xfrm>
          <a:prstGeom prst="rect">
            <a:avLst/>
          </a:prstGeom>
          <a:noFill/>
        </p:spPr>
        <p:txBody>
          <a:bodyPr wrap="square" rtlCol="0">
            <a:spAutoFit/>
          </a:bodyPr>
          <a:lstStyle/>
          <a:p>
            <a:pPr>
              <a:buFont typeface="Arial" pitchFamily="34" charset="0"/>
              <a:buChar char="•"/>
            </a:pPr>
            <a:r>
              <a:rPr lang="en-US" dirty="0" smtClean="0"/>
              <a:t>The following hours </a:t>
            </a:r>
            <a:r>
              <a:rPr lang="en-US" dirty="0" smtClean="0">
                <a:solidFill>
                  <a:schemeClr val="tx2"/>
                </a:solidFill>
              </a:rPr>
              <a:t>WILL NOT </a:t>
            </a:r>
            <a:r>
              <a:rPr lang="en-US" dirty="0" smtClean="0"/>
              <a:t>count towards the 10 hour community outreach goal:</a:t>
            </a:r>
            <a:br>
              <a:rPr lang="en-US" dirty="0" smtClean="0"/>
            </a:br>
            <a:endParaRPr lang="en-US" dirty="0" smtClean="0"/>
          </a:p>
          <a:p>
            <a:pPr lvl="1" fontAlgn="base">
              <a:buFont typeface="Arial" pitchFamily="34" charset="0"/>
              <a:buChar char="•"/>
            </a:pPr>
            <a:r>
              <a:rPr lang="en-US" dirty="0" smtClean="0"/>
              <a:t>Hours performed as part of Boy/Girl Scout or other athletic projects</a:t>
            </a:r>
          </a:p>
          <a:p>
            <a:pPr lvl="1" fontAlgn="base"/>
            <a:endParaRPr lang="en-US" dirty="0" smtClean="0"/>
          </a:p>
          <a:p>
            <a:pPr lvl="1" fontAlgn="base">
              <a:buFont typeface="Arial" pitchFamily="34" charset="0"/>
              <a:buChar char="•"/>
            </a:pPr>
            <a:r>
              <a:rPr lang="en-US" dirty="0" smtClean="0"/>
              <a:t>Tasks performed during a usual school day including but not limited to moving chairs, helping teachers or staff as requested, reading to children, escorting younger children, etc.</a:t>
            </a:r>
          </a:p>
          <a:p>
            <a:pPr lvl="1" fontAlgn="base"/>
            <a:endParaRPr lang="en-US" dirty="0" smtClean="0"/>
          </a:p>
          <a:p>
            <a:pPr lvl="1" fontAlgn="base">
              <a:buFont typeface="Arial" pitchFamily="34" charset="0"/>
              <a:buChar char="•"/>
            </a:pPr>
            <a:r>
              <a:rPr lang="en-US" dirty="0" smtClean="0"/>
              <a:t>Efforts made as part of their regular grade philanthropy interactions.</a:t>
            </a:r>
          </a:p>
          <a:p>
            <a:pPr lvl="1" fontAlgn="base"/>
            <a:endParaRPr lang="en-US" dirty="0" smtClean="0"/>
          </a:p>
          <a:p>
            <a:pPr lvl="1" fontAlgn="base">
              <a:buFont typeface="Arial" pitchFamily="34" charset="0"/>
              <a:buChar char="•"/>
            </a:pPr>
            <a:r>
              <a:rPr lang="en-US" dirty="0" smtClean="0"/>
              <a:t>Efforts for which students are compensated. </a:t>
            </a:r>
          </a:p>
          <a:p>
            <a:r>
              <a:rPr lang="en-US" dirty="0" smtClean="0"/>
              <a:t/>
            </a:r>
            <a:br>
              <a:rPr lang="en-US" dirty="0" smtClean="0"/>
            </a:br>
            <a:r>
              <a:rPr lang="en-US" dirty="0" smtClean="0"/>
              <a:t/>
            </a:r>
            <a:br>
              <a:rPr lang="en-US" dirty="0" smtClean="0"/>
            </a:br>
            <a:endParaRPr lang="en-US" dirty="0" smtClean="0"/>
          </a:p>
          <a:p>
            <a:endParaRPr lang="en-US" dirty="0" smtClean="0"/>
          </a:p>
          <a:p>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096000"/>
            <a:ext cx="9144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title"/>
          </p:nvPr>
        </p:nvSpPr>
        <p:spPr/>
        <p:txBody>
          <a:bodyPr>
            <a:normAutofit/>
          </a:bodyPr>
          <a:lstStyle/>
          <a:p>
            <a:r>
              <a:rPr lang="en-US" sz="3600" dirty="0" smtClean="0">
                <a:latin typeface="Arial Black" pitchFamily="34" charset="0"/>
              </a:rPr>
              <a:t>TRACKING &amp; </a:t>
            </a:r>
            <a:r>
              <a:rPr lang="en-US" sz="3600" dirty="0" smtClean="0">
                <a:solidFill>
                  <a:schemeClr val="tx2"/>
                </a:solidFill>
                <a:latin typeface="Arial Black" pitchFamily="34" charset="0"/>
              </a:rPr>
              <a:t>ACCOUNTABILITY</a:t>
            </a:r>
            <a:endParaRPr lang="en-US" sz="3600" dirty="0">
              <a:solidFill>
                <a:schemeClr val="tx2"/>
              </a:solidFill>
              <a:latin typeface="Arial Black" pitchFamily="34" charset="0"/>
            </a:endParaRPr>
          </a:p>
        </p:txBody>
      </p:sp>
      <p:pic>
        <p:nvPicPr>
          <p:cNvPr id="5" name="Content Placeholder 4" descr="st edward epiphany red white.png"/>
          <p:cNvPicPr>
            <a:picLocks noGrp="1" noChangeAspect="1"/>
          </p:cNvPicPr>
          <p:nvPr>
            <p:ph idx="1"/>
          </p:nvPr>
        </p:nvPicPr>
        <p:blipFill>
          <a:blip r:embed="rId2" cstate="print"/>
          <a:stretch>
            <a:fillRect/>
          </a:stretch>
        </p:blipFill>
        <p:spPr>
          <a:xfrm>
            <a:off x="7391400" y="6172200"/>
            <a:ext cx="1600277" cy="556980"/>
          </a:xfrm>
        </p:spPr>
      </p:pic>
      <p:sp>
        <p:nvSpPr>
          <p:cNvPr id="8" name="TextBox 7"/>
          <p:cNvSpPr txBox="1"/>
          <p:nvPr/>
        </p:nvSpPr>
        <p:spPr>
          <a:xfrm>
            <a:off x="685800" y="1447800"/>
            <a:ext cx="7924800" cy="369332"/>
          </a:xfrm>
          <a:prstGeom prst="rect">
            <a:avLst/>
          </a:prstGeom>
          <a:noFill/>
        </p:spPr>
        <p:txBody>
          <a:bodyPr wrap="square" rtlCol="0">
            <a:spAutoFit/>
          </a:bodyPr>
          <a:lstStyle/>
          <a:p>
            <a:endParaRPr lang="en-US" dirty="0"/>
          </a:p>
        </p:txBody>
      </p:sp>
      <p:sp>
        <p:nvSpPr>
          <p:cNvPr id="9" name="TextBox 8"/>
          <p:cNvSpPr txBox="1"/>
          <p:nvPr/>
        </p:nvSpPr>
        <p:spPr>
          <a:xfrm>
            <a:off x="533400" y="1600200"/>
            <a:ext cx="8077200" cy="3693319"/>
          </a:xfrm>
          <a:prstGeom prst="rect">
            <a:avLst/>
          </a:prstGeom>
          <a:noFill/>
        </p:spPr>
        <p:txBody>
          <a:bodyPr wrap="square" rtlCol="0">
            <a:spAutoFit/>
          </a:bodyPr>
          <a:lstStyle/>
          <a:p>
            <a:pPr>
              <a:buFont typeface="Arial" pitchFamily="34" charset="0"/>
              <a:buChar char="•"/>
            </a:pPr>
            <a:r>
              <a:rPr lang="en-US" dirty="0" smtClean="0"/>
              <a:t>Students will be required to track and report their own hours through the school-approved software “Track it Forward.”</a:t>
            </a:r>
          </a:p>
          <a:p>
            <a:endParaRPr lang="en-US" dirty="0" smtClean="0"/>
          </a:p>
          <a:p>
            <a:pPr>
              <a:buFont typeface="Arial" pitchFamily="34" charset="0"/>
              <a:buChar char="•"/>
            </a:pPr>
            <a:r>
              <a:rPr lang="en-US" dirty="0" smtClean="0"/>
              <a:t>Each student will create an account and will record hours as they are completed.</a:t>
            </a:r>
          </a:p>
          <a:p>
            <a:endParaRPr lang="en-US" dirty="0" smtClean="0"/>
          </a:p>
          <a:p>
            <a:pPr>
              <a:buFont typeface="Arial" pitchFamily="34" charset="0"/>
              <a:buChar char="•"/>
            </a:pPr>
            <a:r>
              <a:rPr lang="en-US" dirty="0" smtClean="0"/>
              <a:t>Instructions for creating and tracking hours will be provided to students in a separate communication.</a:t>
            </a:r>
          </a:p>
          <a:p>
            <a:r>
              <a:rPr lang="en-US" dirty="0" smtClean="0"/>
              <a:t/>
            </a:r>
            <a:br>
              <a:rPr lang="en-US" dirty="0" smtClean="0"/>
            </a:br>
            <a:r>
              <a:rPr lang="en-US" dirty="0" smtClean="0"/>
              <a:t/>
            </a:r>
            <a:br>
              <a:rPr lang="en-US" dirty="0" smtClean="0"/>
            </a:br>
            <a:endParaRPr lang="en-US" dirty="0" smtClean="0"/>
          </a:p>
          <a:p>
            <a:endParaRPr lang="en-US" dirty="0" smtClean="0"/>
          </a:p>
          <a:p>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096000"/>
            <a:ext cx="9144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title"/>
          </p:nvPr>
        </p:nvSpPr>
        <p:spPr/>
        <p:txBody>
          <a:bodyPr>
            <a:normAutofit/>
          </a:bodyPr>
          <a:lstStyle/>
          <a:p>
            <a:r>
              <a:rPr lang="en-US" dirty="0" smtClean="0">
                <a:latin typeface="Arial Black" pitchFamily="34" charset="0"/>
              </a:rPr>
              <a:t>SERVICE IS </a:t>
            </a:r>
            <a:r>
              <a:rPr lang="en-US" dirty="0" smtClean="0">
                <a:solidFill>
                  <a:schemeClr val="tx2"/>
                </a:solidFill>
                <a:latin typeface="Arial Black" pitchFamily="34" charset="0"/>
              </a:rPr>
              <a:t>REWARDING</a:t>
            </a:r>
            <a:endParaRPr lang="en-US" dirty="0">
              <a:latin typeface="Arial Black" pitchFamily="34" charset="0"/>
            </a:endParaRPr>
          </a:p>
        </p:txBody>
      </p:sp>
      <p:pic>
        <p:nvPicPr>
          <p:cNvPr id="5" name="Content Placeholder 4" descr="st edward epiphany red white.png"/>
          <p:cNvPicPr>
            <a:picLocks noGrp="1" noChangeAspect="1"/>
          </p:cNvPicPr>
          <p:nvPr>
            <p:ph idx="1"/>
          </p:nvPr>
        </p:nvPicPr>
        <p:blipFill>
          <a:blip r:embed="rId2" cstate="print"/>
          <a:stretch>
            <a:fillRect/>
          </a:stretch>
        </p:blipFill>
        <p:spPr>
          <a:xfrm>
            <a:off x="7391400" y="6172200"/>
            <a:ext cx="1600277" cy="556980"/>
          </a:xfrm>
        </p:spPr>
      </p:pic>
      <p:sp>
        <p:nvSpPr>
          <p:cNvPr id="8" name="TextBox 7"/>
          <p:cNvSpPr txBox="1"/>
          <p:nvPr/>
        </p:nvSpPr>
        <p:spPr>
          <a:xfrm>
            <a:off x="685800" y="1447800"/>
            <a:ext cx="7924800" cy="369332"/>
          </a:xfrm>
          <a:prstGeom prst="rect">
            <a:avLst/>
          </a:prstGeom>
          <a:noFill/>
        </p:spPr>
        <p:txBody>
          <a:bodyPr wrap="square" rtlCol="0">
            <a:spAutoFit/>
          </a:bodyPr>
          <a:lstStyle/>
          <a:p>
            <a:endParaRPr lang="en-US" dirty="0"/>
          </a:p>
        </p:txBody>
      </p:sp>
      <p:sp>
        <p:nvSpPr>
          <p:cNvPr id="9" name="TextBox 8"/>
          <p:cNvSpPr txBox="1"/>
          <p:nvPr/>
        </p:nvSpPr>
        <p:spPr>
          <a:xfrm>
            <a:off x="609600" y="1524001"/>
            <a:ext cx="8001000" cy="5632311"/>
          </a:xfrm>
          <a:prstGeom prst="rect">
            <a:avLst/>
          </a:prstGeom>
          <a:noFill/>
        </p:spPr>
        <p:txBody>
          <a:bodyPr wrap="square" rtlCol="0">
            <a:spAutoFit/>
          </a:bodyPr>
          <a:lstStyle/>
          <a:p>
            <a:pPr fontAlgn="base">
              <a:buFont typeface="Arial" pitchFamily="34" charset="0"/>
              <a:buChar char="•"/>
            </a:pPr>
            <a:r>
              <a:rPr lang="en-US" dirty="0" smtClean="0"/>
              <a:t>At the end of the school year, students will receive a Certificate of Completion and a letter from the Principal acknowledging their participation and accomplishments. (This is great for applications to specialty centers/private high schools, etc.)</a:t>
            </a:r>
          </a:p>
          <a:p>
            <a:pPr fontAlgn="base">
              <a:buFont typeface="Arial" pitchFamily="34" charset="0"/>
              <a:buChar char="•"/>
            </a:pPr>
            <a:endParaRPr lang="en-US" dirty="0" smtClean="0"/>
          </a:p>
          <a:p>
            <a:pPr fontAlgn="base">
              <a:buFont typeface="Arial" pitchFamily="34" charset="0"/>
              <a:buChar char="•"/>
            </a:pPr>
            <a:r>
              <a:rPr lang="en-US" dirty="0" smtClean="0"/>
              <a:t>We will randomly recognize a few students each month for their outstanding efforts in community outreach.  Highlights from these students’ accomplishments will be displayed on an internal bulletin board as well as on the SEES Website and Social Media pages. </a:t>
            </a:r>
          </a:p>
          <a:p>
            <a:pPr fontAlgn="base">
              <a:buFont typeface="Arial" pitchFamily="34" charset="0"/>
              <a:buChar char="•"/>
            </a:pPr>
            <a:endParaRPr lang="en-US" dirty="0" smtClean="0"/>
          </a:p>
          <a:p>
            <a:pPr fontAlgn="base">
              <a:buFont typeface="Arial" pitchFamily="34" charset="0"/>
              <a:buChar char="•"/>
            </a:pPr>
            <a:r>
              <a:rPr lang="en-US" dirty="0" smtClean="0"/>
              <a:t>Each student that completes the program will be invited to a special Volunteer Awards Breakfast at the end of the school year. </a:t>
            </a:r>
          </a:p>
          <a:p>
            <a:r>
              <a:rPr lang="en-US" dirty="0" smtClean="0"/>
              <a:t/>
            </a:r>
            <a:br>
              <a:rPr lang="en-US" dirty="0" smtClean="0"/>
            </a:br>
            <a:endParaRPr lang="en-US" dirty="0" smtClean="0"/>
          </a:p>
          <a:p>
            <a:pPr fontAlgn="base"/>
            <a:endParaRPr lang="en-US" dirty="0" smtClean="0"/>
          </a:p>
          <a:p>
            <a:r>
              <a:rPr lang="en-US" dirty="0" smtClean="0"/>
              <a:t/>
            </a:r>
            <a:br>
              <a:rPr lang="en-US" dirty="0" smtClean="0"/>
            </a:br>
            <a:r>
              <a:rPr lang="en-US" dirty="0" smtClean="0"/>
              <a:t/>
            </a:r>
            <a:br>
              <a:rPr lang="en-US" dirty="0" smtClean="0"/>
            </a:br>
            <a:endParaRPr lang="en-US" dirty="0" smtClean="0"/>
          </a:p>
          <a:p>
            <a:endParaRPr lang="en-US" dirty="0" smtClean="0"/>
          </a:p>
          <a:p>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096000"/>
            <a:ext cx="91440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title"/>
          </p:nvPr>
        </p:nvSpPr>
        <p:spPr/>
        <p:txBody>
          <a:bodyPr>
            <a:normAutofit/>
          </a:bodyPr>
          <a:lstStyle/>
          <a:p>
            <a:r>
              <a:rPr lang="en-US" dirty="0" smtClean="0">
                <a:latin typeface="Arial Black" pitchFamily="34" charset="0"/>
              </a:rPr>
              <a:t>QUESTIONS</a:t>
            </a:r>
            <a:endParaRPr lang="en-US" dirty="0">
              <a:latin typeface="Arial Black" pitchFamily="34" charset="0"/>
            </a:endParaRPr>
          </a:p>
        </p:txBody>
      </p:sp>
      <p:pic>
        <p:nvPicPr>
          <p:cNvPr id="5" name="Content Placeholder 4" descr="st edward epiphany red white.png"/>
          <p:cNvPicPr>
            <a:picLocks noGrp="1" noChangeAspect="1"/>
          </p:cNvPicPr>
          <p:nvPr>
            <p:ph idx="1"/>
          </p:nvPr>
        </p:nvPicPr>
        <p:blipFill>
          <a:blip r:embed="rId2" cstate="print"/>
          <a:stretch>
            <a:fillRect/>
          </a:stretch>
        </p:blipFill>
        <p:spPr>
          <a:xfrm>
            <a:off x="7391400" y="6172200"/>
            <a:ext cx="1600277" cy="556980"/>
          </a:xfrm>
        </p:spPr>
      </p:pic>
      <p:sp>
        <p:nvSpPr>
          <p:cNvPr id="8" name="TextBox 7"/>
          <p:cNvSpPr txBox="1"/>
          <p:nvPr/>
        </p:nvSpPr>
        <p:spPr>
          <a:xfrm>
            <a:off x="685800" y="1447800"/>
            <a:ext cx="7924800" cy="369332"/>
          </a:xfrm>
          <a:prstGeom prst="rect">
            <a:avLst/>
          </a:prstGeom>
          <a:noFill/>
        </p:spPr>
        <p:txBody>
          <a:bodyPr wrap="square" rtlCol="0">
            <a:spAutoFit/>
          </a:bodyPr>
          <a:lstStyle/>
          <a:p>
            <a:endParaRPr lang="en-US" dirty="0"/>
          </a:p>
        </p:txBody>
      </p:sp>
      <p:sp>
        <p:nvSpPr>
          <p:cNvPr id="9" name="TextBox 8"/>
          <p:cNvSpPr txBox="1"/>
          <p:nvPr/>
        </p:nvSpPr>
        <p:spPr>
          <a:xfrm>
            <a:off x="609600" y="1676399"/>
            <a:ext cx="8001000" cy="5355312"/>
          </a:xfrm>
          <a:prstGeom prst="rect">
            <a:avLst/>
          </a:prstGeom>
          <a:noFill/>
        </p:spPr>
        <p:txBody>
          <a:bodyPr wrap="square" rtlCol="0">
            <a:spAutoFit/>
          </a:bodyPr>
          <a:lstStyle/>
          <a:p>
            <a:pPr fontAlgn="base">
              <a:buFont typeface="Arial" pitchFamily="34" charset="0"/>
              <a:buChar char="•"/>
            </a:pPr>
            <a:r>
              <a:rPr lang="en-US" dirty="0" smtClean="0"/>
              <a:t>If you have any questions, please contact:</a:t>
            </a:r>
          </a:p>
          <a:p>
            <a:pPr fontAlgn="base"/>
            <a:endParaRPr lang="en-US" dirty="0" smtClean="0"/>
          </a:p>
          <a:p>
            <a:pPr fontAlgn="base"/>
            <a:r>
              <a:rPr lang="en-US" dirty="0" smtClean="0"/>
              <a:t>Emily Elliott, Principal – </a:t>
            </a:r>
            <a:r>
              <a:rPr lang="en-US" dirty="0" smtClean="0">
                <a:hlinkClick r:id="rId3"/>
              </a:rPr>
              <a:t>eelliott@seeschool.com</a:t>
            </a:r>
            <a:endParaRPr lang="en-US" dirty="0" smtClean="0"/>
          </a:p>
          <a:p>
            <a:pPr fontAlgn="base"/>
            <a:endParaRPr lang="en-US" dirty="0" smtClean="0"/>
          </a:p>
          <a:p>
            <a:pPr fontAlgn="base"/>
            <a:r>
              <a:rPr lang="en-US" dirty="0" smtClean="0"/>
              <a:t>Justin Andrew, Assistant Principal – </a:t>
            </a:r>
            <a:r>
              <a:rPr lang="en-US" dirty="0" smtClean="0">
                <a:hlinkClick r:id="rId4"/>
              </a:rPr>
              <a:t>jandrew@seeschool.com</a:t>
            </a:r>
            <a:endParaRPr lang="en-US" dirty="0" smtClean="0"/>
          </a:p>
          <a:p>
            <a:pPr fontAlgn="base"/>
            <a:endParaRPr lang="en-US" dirty="0" smtClean="0"/>
          </a:p>
          <a:p>
            <a:pPr fontAlgn="base"/>
            <a:r>
              <a:rPr lang="en-US" dirty="0" smtClean="0"/>
              <a:t>Abby McDonald, Director of Development – </a:t>
            </a:r>
            <a:r>
              <a:rPr lang="en-US" dirty="0" smtClean="0">
                <a:hlinkClick r:id="rId5"/>
              </a:rPr>
              <a:t>amcdonald@seeschool.com</a:t>
            </a:r>
            <a:endParaRPr lang="en-US" dirty="0" smtClean="0"/>
          </a:p>
          <a:p>
            <a:pPr fontAlgn="base"/>
            <a:endParaRPr lang="en-US" dirty="0" smtClean="0"/>
          </a:p>
          <a:p>
            <a:pPr fontAlgn="base"/>
            <a:endParaRPr lang="en-US" dirty="0" smtClean="0"/>
          </a:p>
          <a:p>
            <a:pPr fontAlgn="base"/>
            <a:endParaRPr lang="en-US" dirty="0" smtClean="0"/>
          </a:p>
          <a:p>
            <a:r>
              <a:rPr lang="en-US" dirty="0" smtClean="0"/>
              <a:t/>
            </a:r>
            <a:br>
              <a:rPr lang="en-US" dirty="0" smtClean="0"/>
            </a:br>
            <a:endParaRPr lang="en-US" dirty="0" smtClean="0"/>
          </a:p>
          <a:p>
            <a:pPr fontAlgn="base"/>
            <a:endParaRPr lang="en-US" dirty="0" smtClean="0"/>
          </a:p>
          <a:p>
            <a:r>
              <a:rPr lang="en-US" dirty="0" smtClean="0"/>
              <a:t/>
            </a:r>
            <a:br>
              <a:rPr lang="en-US" dirty="0" smtClean="0"/>
            </a:br>
            <a:r>
              <a:rPr lang="en-US" dirty="0" smtClean="0"/>
              <a:t/>
            </a:r>
            <a:br>
              <a:rPr lang="en-US" dirty="0" smtClean="0"/>
            </a:br>
            <a:endParaRPr lang="en-US" dirty="0" smtClean="0"/>
          </a:p>
          <a:p>
            <a:endParaRPr lang="en-US" dirty="0" smtClean="0"/>
          </a:p>
          <a:p>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123057"/>
      </a:dk1>
      <a:lt1>
        <a:sysClr val="window" lastClr="FFFFFF"/>
      </a:lt1>
      <a:dk2>
        <a:srgbClr val="B42025"/>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396</TotalTime>
  <Words>512</Words>
  <Application>Microsoft Office PowerPoint</Application>
  <PresentationFormat>On-screen Show (4:3)</PresentationFormat>
  <Paragraphs>93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PROGRAM INTRODUCTION</vt:lpstr>
      <vt:lpstr>PROGRAM GOALS</vt:lpstr>
      <vt:lpstr>PROGRAM REQUIREMENTS</vt:lpstr>
      <vt:lpstr>APPROVED PROJECTS</vt:lpstr>
      <vt:lpstr>PROJECTS NOT INCLUDED</vt:lpstr>
      <vt:lpstr>TRACKING &amp; ACCOUNTABILITY</vt:lpstr>
      <vt:lpstr>SERVICE IS REWARDING</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Abby McDonald</dc:creator>
  <cp:lastModifiedBy>Abby McDonald</cp:lastModifiedBy>
  <cp:revision>41</cp:revision>
  <dcterms:created xsi:type="dcterms:W3CDTF">2015-09-21T16:37:58Z</dcterms:created>
  <dcterms:modified xsi:type="dcterms:W3CDTF">2016-10-26T17:26:58Z</dcterms:modified>
</cp:coreProperties>
</file>